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8" r:id="rId3"/>
    <p:sldId id="274" r:id="rId4"/>
    <p:sldId id="269" r:id="rId5"/>
    <p:sldId id="276" r:id="rId6"/>
    <p:sldId id="278" r:id="rId7"/>
    <p:sldId id="277" r:id="rId8"/>
    <p:sldId id="271" r:id="rId9"/>
    <p:sldId id="283" r:id="rId10"/>
    <p:sldId id="324" r:id="rId11"/>
    <p:sldId id="313" r:id="rId12"/>
    <p:sldId id="284" r:id="rId13"/>
    <p:sldId id="286" r:id="rId14"/>
    <p:sldId id="287" r:id="rId15"/>
    <p:sldId id="288" r:id="rId16"/>
    <p:sldId id="289" r:id="rId17"/>
    <p:sldId id="290" r:id="rId18"/>
    <p:sldId id="291" r:id="rId19"/>
    <p:sldId id="325" r:id="rId20"/>
    <p:sldId id="326" r:id="rId21"/>
    <p:sldId id="292" r:id="rId22"/>
    <p:sldId id="293" r:id="rId23"/>
    <p:sldId id="294" r:id="rId24"/>
    <p:sldId id="295" r:id="rId25"/>
    <p:sldId id="296" r:id="rId26"/>
    <p:sldId id="297" r:id="rId27"/>
    <p:sldId id="298" r:id="rId28"/>
    <p:sldId id="299" r:id="rId29"/>
    <p:sldId id="300" r:id="rId30"/>
    <p:sldId id="301" r:id="rId31"/>
    <p:sldId id="315" r:id="rId32"/>
    <p:sldId id="302" r:id="rId33"/>
    <p:sldId id="304" r:id="rId34"/>
    <p:sldId id="310" r:id="rId35"/>
    <p:sldId id="305" r:id="rId36"/>
    <p:sldId id="306" r:id="rId37"/>
    <p:sldId id="307" r:id="rId38"/>
    <p:sldId id="308" r:id="rId39"/>
    <p:sldId id="309" r:id="rId40"/>
    <p:sldId id="311" r:id="rId41"/>
    <p:sldId id="321" r:id="rId42"/>
    <p:sldId id="322" r:id="rId43"/>
    <p:sldId id="323" r:id="rId44"/>
    <p:sldId id="320" r:id="rId45"/>
    <p:sldId id="316" r:id="rId46"/>
    <p:sldId id="312" r:id="rId47"/>
    <p:sldId id="317" r:id="rId48"/>
    <p:sldId id="318" r:id="rId49"/>
    <p:sldId id="319" r:id="rId50"/>
    <p:sldId id="273"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7373"/>
    <a:srgbClr val="FF5969"/>
    <a:srgbClr val="00A0A8"/>
    <a:srgbClr val="52CBBE"/>
    <a:srgbClr val="FEC630"/>
    <a:srgbClr val="52C9BD"/>
    <a:srgbClr val="F0E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91" autoAdjust="0"/>
    <p:restoredTop sz="94660"/>
  </p:normalViewPr>
  <p:slideViewPr>
    <p:cSldViewPr snapToGrid="0">
      <p:cViewPr varScale="1">
        <p:scale>
          <a:sx n="69" d="100"/>
          <a:sy n="69" d="100"/>
        </p:scale>
        <p:origin x="91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790CF3-6FFF-4980-8958-A8F2D3F757D5}"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s-PA"/>
        </a:p>
      </dgm:t>
    </dgm:pt>
    <dgm:pt modelId="{E5708F5B-18C9-4DA3-BF59-1B16FB8E9515}">
      <dgm:prSet phldrT="[Texto]" custT="1"/>
      <dgm:spPr/>
      <dgm:t>
        <a:bodyPr/>
        <a:lstStyle/>
        <a:p>
          <a:r>
            <a:rPr lang="es-PA" sz="1600" b="1" dirty="0">
              <a:solidFill>
                <a:schemeClr val="tx1">
                  <a:lumMod val="85000"/>
                  <a:lumOff val="15000"/>
                </a:schemeClr>
              </a:solidFill>
              <a:latin typeface="Arial" panose="020B0604020202020204" pitchFamily="34" charset="0"/>
              <a:cs typeface="Arial" panose="020B0604020202020204" pitchFamily="34" charset="0"/>
            </a:rPr>
            <a:t>1- Estado de Equilibrio </a:t>
          </a:r>
        </a:p>
      </dgm:t>
    </dgm:pt>
    <dgm:pt modelId="{FD00C22C-A55C-4D19-B5D5-5A755CCA2776}" type="parTrans" cxnId="{52B49CC8-9126-4404-8632-004892393B53}">
      <dgm:prSet/>
      <dgm:spPr/>
      <dgm:t>
        <a:bodyPr/>
        <a:lstStyle/>
        <a:p>
          <a:endParaRPr lang="es-PA"/>
        </a:p>
      </dgm:t>
    </dgm:pt>
    <dgm:pt modelId="{36294170-0082-44DD-85A7-4F01F3E7D47C}" type="sibTrans" cxnId="{52B49CC8-9126-4404-8632-004892393B53}">
      <dgm:prSet/>
      <dgm:spPr/>
      <dgm:t>
        <a:bodyPr/>
        <a:lstStyle/>
        <a:p>
          <a:endParaRPr lang="es-PA"/>
        </a:p>
      </dgm:t>
    </dgm:pt>
    <dgm:pt modelId="{0806F470-7E14-4DB0-B0F5-E253B06D2379}">
      <dgm:prSet phldrT="[Texto]" custT="1"/>
      <dgm:spPr/>
      <dgm:t>
        <a:bodyPr/>
        <a:lstStyle/>
        <a:p>
          <a:r>
            <a:rPr lang="es-PA" sz="1600" b="1" dirty="0">
              <a:solidFill>
                <a:schemeClr val="tx1">
                  <a:lumMod val="85000"/>
                  <a:lumOff val="15000"/>
                </a:schemeClr>
              </a:solidFill>
              <a:latin typeface="Arial" panose="020B0604020202020204" pitchFamily="34" charset="0"/>
              <a:cs typeface="Arial" panose="020B0604020202020204" pitchFamily="34" charset="0"/>
            </a:rPr>
            <a:t>2- Necesidad que surge (impulso)</a:t>
          </a:r>
        </a:p>
      </dgm:t>
    </dgm:pt>
    <dgm:pt modelId="{56060CBF-6950-4F09-8E3E-A6A5FA61E224}" type="parTrans" cxnId="{60283F02-AE29-4FA3-82B3-6EF4035EABC4}">
      <dgm:prSet/>
      <dgm:spPr/>
      <dgm:t>
        <a:bodyPr/>
        <a:lstStyle/>
        <a:p>
          <a:endParaRPr lang="es-PA"/>
        </a:p>
      </dgm:t>
    </dgm:pt>
    <dgm:pt modelId="{53FF82CC-A84B-4909-A2CD-4DD8AEBB7883}" type="sibTrans" cxnId="{60283F02-AE29-4FA3-82B3-6EF4035EABC4}">
      <dgm:prSet/>
      <dgm:spPr/>
      <dgm:t>
        <a:bodyPr/>
        <a:lstStyle/>
        <a:p>
          <a:endParaRPr lang="es-PA"/>
        </a:p>
      </dgm:t>
    </dgm:pt>
    <dgm:pt modelId="{D3607678-3461-464E-8CB2-04FE14A42651}">
      <dgm:prSet phldrT="[Texto]" custT="1"/>
      <dgm:spPr/>
      <dgm:t>
        <a:bodyPr/>
        <a:lstStyle/>
        <a:p>
          <a:r>
            <a:rPr lang="es-PA" sz="1600" b="1" dirty="0">
              <a:solidFill>
                <a:schemeClr val="tx1">
                  <a:lumMod val="85000"/>
                  <a:lumOff val="15000"/>
                </a:schemeClr>
              </a:solidFill>
              <a:latin typeface="Arial" panose="020B0604020202020204" pitchFamily="34" charset="0"/>
              <a:cs typeface="Arial" panose="020B0604020202020204" pitchFamily="34" charset="0"/>
            </a:rPr>
            <a:t>3- Estado de tensión y desequilibrio</a:t>
          </a:r>
        </a:p>
      </dgm:t>
    </dgm:pt>
    <dgm:pt modelId="{63E728BC-F592-4AB4-89C8-51CF28D98B07}" type="parTrans" cxnId="{4498DFBD-2107-4CC8-B63C-5CBEAC57CB73}">
      <dgm:prSet/>
      <dgm:spPr/>
      <dgm:t>
        <a:bodyPr/>
        <a:lstStyle/>
        <a:p>
          <a:endParaRPr lang="es-PA"/>
        </a:p>
      </dgm:t>
    </dgm:pt>
    <dgm:pt modelId="{A9A2DAD6-5269-43B8-9B85-377849DADEB2}" type="sibTrans" cxnId="{4498DFBD-2107-4CC8-B63C-5CBEAC57CB73}">
      <dgm:prSet/>
      <dgm:spPr/>
      <dgm:t>
        <a:bodyPr/>
        <a:lstStyle/>
        <a:p>
          <a:endParaRPr lang="es-PA"/>
        </a:p>
      </dgm:t>
    </dgm:pt>
    <dgm:pt modelId="{686109DE-FCF3-4626-80F9-8BD04DD2BAF0}">
      <dgm:prSet phldrT="[Texto]" custT="1"/>
      <dgm:spPr/>
      <dgm:t>
        <a:bodyPr/>
        <a:lstStyle/>
        <a:p>
          <a:r>
            <a:rPr lang="es-PA" sz="1600" b="1" dirty="0">
              <a:solidFill>
                <a:schemeClr val="tx1">
                  <a:lumMod val="85000"/>
                  <a:lumOff val="15000"/>
                </a:schemeClr>
              </a:solidFill>
              <a:latin typeface="Arial" panose="020B0604020202020204" pitchFamily="34" charset="0"/>
              <a:cs typeface="Arial" panose="020B0604020202020204" pitchFamily="34" charset="0"/>
            </a:rPr>
            <a:t>4- Comportamiento enfocado en la satisfacción de necesidades</a:t>
          </a:r>
        </a:p>
      </dgm:t>
    </dgm:pt>
    <dgm:pt modelId="{CE88721C-8D02-4E9E-91DB-DE75E3DF7DCC}" type="parTrans" cxnId="{993014A6-837E-45B2-B1C8-FED8BA123E63}">
      <dgm:prSet/>
      <dgm:spPr/>
      <dgm:t>
        <a:bodyPr/>
        <a:lstStyle/>
        <a:p>
          <a:endParaRPr lang="es-PA"/>
        </a:p>
      </dgm:t>
    </dgm:pt>
    <dgm:pt modelId="{AD50A907-0A8A-4B8F-9AE3-E0A9422F1A8F}" type="sibTrans" cxnId="{993014A6-837E-45B2-B1C8-FED8BA123E63}">
      <dgm:prSet/>
      <dgm:spPr/>
      <dgm:t>
        <a:bodyPr/>
        <a:lstStyle/>
        <a:p>
          <a:endParaRPr lang="es-PA"/>
        </a:p>
      </dgm:t>
    </dgm:pt>
    <dgm:pt modelId="{4802E951-7084-4279-9236-A055EA235186}">
      <dgm:prSet phldrT="[Texto]" custT="1"/>
      <dgm:spPr/>
      <dgm:t>
        <a:bodyPr/>
        <a:lstStyle/>
        <a:p>
          <a:r>
            <a:rPr lang="es-PA" sz="1600" b="1" dirty="0">
              <a:solidFill>
                <a:schemeClr val="tx1">
                  <a:lumMod val="85000"/>
                  <a:lumOff val="15000"/>
                </a:schemeClr>
              </a:solidFill>
              <a:latin typeface="Arial" panose="020B0604020202020204" pitchFamily="34" charset="0"/>
              <a:cs typeface="Arial" panose="020B0604020202020204" pitchFamily="34" charset="0"/>
            </a:rPr>
            <a:t>5- Satisfacción de la necesidad</a:t>
          </a:r>
        </a:p>
      </dgm:t>
    </dgm:pt>
    <dgm:pt modelId="{F35085A3-E679-4233-8E61-E222D9B766FC}" type="parTrans" cxnId="{B807E90C-39E3-452C-A1DF-7A6049185A3C}">
      <dgm:prSet/>
      <dgm:spPr/>
      <dgm:t>
        <a:bodyPr/>
        <a:lstStyle/>
        <a:p>
          <a:endParaRPr lang="es-PA"/>
        </a:p>
      </dgm:t>
    </dgm:pt>
    <dgm:pt modelId="{849B44ED-7C88-4FA5-A828-4EC071BBFF9E}" type="sibTrans" cxnId="{B807E90C-39E3-452C-A1DF-7A6049185A3C}">
      <dgm:prSet/>
      <dgm:spPr/>
      <dgm:t>
        <a:bodyPr/>
        <a:lstStyle/>
        <a:p>
          <a:endParaRPr lang="es-PA"/>
        </a:p>
      </dgm:t>
    </dgm:pt>
    <dgm:pt modelId="{586EBECD-0169-414C-9806-8FBE25A8BDB2}" type="pres">
      <dgm:prSet presAssocID="{8E790CF3-6FFF-4980-8958-A8F2D3F757D5}" presName="cycle" presStyleCnt="0">
        <dgm:presLayoutVars>
          <dgm:dir/>
          <dgm:resizeHandles val="exact"/>
        </dgm:presLayoutVars>
      </dgm:prSet>
      <dgm:spPr/>
    </dgm:pt>
    <dgm:pt modelId="{12F1F114-235E-488C-992B-57897DE9361F}" type="pres">
      <dgm:prSet presAssocID="{E5708F5B-18C9-4DA3-BF59-1B16FB8E9515}" presName="node" presStyleLbl="node1" presStyleIdx="0" presStyleCnt="5" custScaleX="111327" custScaleY="117152" custRadScaleRad="100099" custRadScaleInc="-4027">
        <dgm:presLayoutVars>
          <dgm:bulletEnabled val="1"/>
        </dgm:presLayoutVars>
      </dgm:prSet>
      <dgm:spPr/>
    </dgm:pt>
    <dgm:pt modelId="{2C1BE1BE-F861-450F-B8A4-20401D13669C}" type="pres">
      <dgm:prSet presAssocID="{E5708F5B-18C9-4DA3-BF59-1B16FB8E9515}" presName="spNode" presStyleCnt="0"/>
      <dgm:spPr/>
    </dgm:pt>
    <dgm:pt modelId="{99EFC374-D935-4500-87A5-9D9B1E321463}" type="pres">
      <dgm:prSet presAssocID="{36294170-0082-44DD-85A7-4F01F3E7D47C}" presName="sibTrans" presStyleLbl="sibTrans1D1" presStyleIdx="0" presStyleCnt="5"/>
      <dgm:spPr/>
    </dgm:pt>
    <dgm:pt modelId="{43336866-BAEA-4D6A-A70D-0A3C38641554}" type="pres">
      <dgm:prSet presAssocID="{0806F470-7E14-4DB0-B0F5-E253B06D2379}" presName="node" presStyleLbl="node1" presStyleIdx="1" presStyleCnt="5" custScaleX="129282" custScaleY="142386" custRadScaleRad="109248" custRadScaleInc="9065">
        <dgm:presLayoutVars>
          <dgm:bulletEnabled val="1"/>
        </dgm:presLayoutVars>
      </dgm:prSet>
      <dgm:spPr/>
    </dgm:pt>
    <dgm:pt modelId="{7EBE9B45-CF04-40C4-AB25-D7DAD8E6D966}" type="pres">
      <dgm:prSet presAssocID="{0806F470-7E14-4DB0-B0F5-E253B06D2379}" presName="spNode" presStyleCnt="0"/>
      <dgm:spPr/>
    </dgm:pt>
    <dgm:pt modelId="{5B77E218-D905-47DE-87DB-E9CA2E9803E7}" type="pres">
      <dgm:prSet presAssocID="{53FF82CC-A84B-4909-A2CD-4DD8AEBB7883}" presName="sibTrans" presStyleLbl="sibTrans1D1" presStyleIdx="1" presStyleCnt="5"/>
      <dgm:spPr/>
    </dgm:pt>
    <dgm:pt modelId="{C621F604-A745-4405-AE4C-78D4CFE43B0B}" type="pres">
      <dgm:prSet presAssocID="{D3607678-3461-464E-8CB2-04FE14A42651}" presName="node" presStyleLbl="node1" presStyleIdx="2" presStyleCnt="5" custScaleX="116479" custScaleY="128641" custRadScaleRad="112244" custRadScaleInc="-60251">
        <dgm:presLayoutVars>
          <dgm:bulletEnabled val="1"/>
        </dgm:presLayoutVars>
      </dgm:prSet>
      <dgm:spPr/>
    </dgm:pt>
    <dgm:pt modelId="{AAE9D355-7271-4FC8-AB3B-0E5FA727E577}" type="pres">
      <dgm:prSet presAssocID="{D3607678-3461-464E-8CB2-04FE14A42651}" presName="spNode" presStyleCnt="0"/>
      <dgm:spPr/>
    </dgm:pt>
    <dgm:pt modelId="{ED759F02-BF55-4B4A-9AB8-FF174EA5671A}" type="pres">
      <dgm:prSet presAssocID="{A9A2DAD6-5269-43B8-9B85-377849DADEB2}" presName="sibTrans" presStyleLbl="sibTrans1D1" presStyleIdx="2" presStyleCnt="5"/>
      <dgm:spPr/>
    </dgm:pt>
    <dgm:pt modelId="{81F13CAE-295A-41A4-BF5A-328D739C30F2}" type="pres">
      <dgm:prSet presAssocID="{686109DE-FCF3-4626-80F9-8BD04DD2BAF0}" presName="node" presStyleLbl="node1" presStyleIdx="3" presStyleCnt="5" custScaleX="134779" custScaleY="138658" custRadScaleRad="107667" custRadScaleInc="47773">
        <dgm:presLayoutVars>
          <dgm:bulletEnabled val="1"/>
        </dgm:presLayoutVars>
      </dgm:prSet>
      <dgm:spPr/>
    </dgm:pt>
    <dgm:pt modelId="{4DEE61AD-787F-4DF4-94D6-D0AB5F3DB58E}" type="pres">
      <dgm:prSet presAssocID="{686109DE-FCF3-4626-80F9-8BD04DD2BAF0}" presName="spNode" presStyleCnt="0"/>
      <dgm:spPr/>
    </dgm:pt>
    <dgm:pt modelId="{40DC2866-96EE-474A-BAA0-B9907FEDD971}" type="pres">
      <dgm:prSet presAssocID="{AD50A907-0A8A-4B8F-9AE3-E0A9422F1A8F}" presName="sibTrans" presStyleLbl="sibTrans1D1" presStyleIdx="3" presStyleCnt="5"/>
      <dgm:spPr/>
    </dgm:pt>
    <dgm:pt modelId="{D0495906-79A2-4D74-A39D-1CDAD96D1DD4}" type="pres">
      <dgm:prSet presAssocID="{4802E951-7084-4279-9236-A055EA235186}" presName="node" presStyleLbl="node1" presStyleIdx="4" presStyleCnt="5" custScaleX="118981" custScaleY="129673" custRadScaleRad="110622" custRadScaleInc="-7413">
        <dgm:presLayoutVars>
          <dgm:bulletEnabled val="1"/>
        </dgm:presLayoutVars>
      </dgm:prSet>
      <dgm:spPr/>
    </dgm:pt>
    <dgm:pt modelId="{E63E55D5-6A5A-4864-B14A-C0AF46D1E1BB}" type="pres">
      <dgm:prSet presAssocID="{4802E951-7084-4279-9236-A055EA235186}" presName="spNode" presStyleCnt="0"/>
      <dgm:spPr/>
    </dgm:pt>
    <dgm:pt modelId="{28F33152-7D2B-49C8-B48A-C1F31E5C88DF}" type="pres">
      <dgm:prSet presAssocID="{849B44ED-7C88-4FA5-A828-4EC071BBFF9E}" presName="sibTrans" presStyleLbl="sibTrans1D1" presStyleIdx="4" presStyleCnt="5"/>
      <dgm:spPr/>
    </dgm:pt>
  </dgm:ptLst>
  <dgm:cxnLst>
    <dgm:cxn modelId="{60283F02-AE29-4FA3-82B3-6EF4035EABC4}" srcId="{8E790CF3-6FFF-4980-8958-A8F2D3F757D5}" destId="{0806F470-7E14-4DB0-B0F5-E253B06D2379}" srcOrd="1" destOrd="0" parTransId="{56060CBF-6950-4F09-8E3E-A6A5FA61E224}" sibTransId="{53FF82CC-A84B-4909-A2CD-4DD8AEBB7883}"/>
    <dgm:cxn modelId="{B807E90C-39E3-452C-A1DF-7A6049185A3C}" srcId="{8E790CF3-6FFF-4980-8958-A8F2D3F757D5}" destId="{4802E951-7084-4279-9236-A055EA235186}" srcOrd="4" destOrd="0" parTransId="{F35085A3-E679-4233-8E61-E222D9B766FC}" sibTransId="{849B44ED-7C88-4FA5-A828-4EC071BBFF9E}"/>
    <dgm:cxn modelId="{C96BBB2B-832D-44CA-9211-BAC0643F7B71}" type="presOf" srcId="{849B44ED-7C88-4FA5-A828-4EC071BBFF9E}" destId="{28F33152-7D2B-49C8-B48A-C1F31E5C88DF}" srcOrd="0" destOrd="0" presId="urn:microsoft.com/office/officeart/2005/8/layout/cycle5"/>
    <dgm:cxn modelId="{C19B9436-3738-46B9-AA2C-023FDA57A891}" type="presOf" srcId="{4802E951-7084-4279-9236-A055EA235186}" destId="{D0495906-79A2-4D74-A39D-1CDAD96D1DD4}" srcOrd="0" destOrd="0" presId="urn:microsoft.com/office/officeart/2005/8/layout/cycle5"/>
    <dgm:cxn modelId="{D15CD261-2D48-4B5D-A5FD-8D263EA5EA9B}" type="presOf" srcId="{AD50A907-0A8A-4B8F-9AE3-E0A9422F1A8F}" destId="{40DC2866-96EE-474A-BAA0-B9907FEDD971}" srcOrd="0" destOrd="0" presId="urn:microsoft.com/office/officeart/2005/8/layout/cycle5"/>
    <dgm:cxn modelId="{9FA8E374-B891-4CC3-BCFD-C2E0549772FB}" type="presOf" srcId="{E5708F5B-18C9-4DA3-BF59-1B16FB8E9515}" destId="{12F1F114-235E-488C-992B-57897DE9361F}" srcOrd="0" destOrd="0" presId="urn:microsoft.com/office/officeart/2005/8/layout/cycle5"/>
    <dgm:cxn modelId="{BBAB1C7F-9A0F-48BC-97AA-E667D8FDE2A2}" type="presOf" srcId="{8E790CF3-6FFF-4980-8958-A8F2D3F757D5}" destId="{586EBECD-0169-414C-9806-8FBE25A8BDB2}" srcOrd="0" destOrd="0" presId="urn:microsoft.com/office/officeart/2005/8/layout/cycle5"/>
    <dgm:cxn modelId="{B833F886-DCE5-454A-AB74-89004A498C48}" type="presOf" srcId="{0806F470-7E14-4DB0-B0F5-E253B06D2379}" destId="{43336866-BAEA-4D6A-A70D-0A3C38641554}" srcOrd="0" destOrd="0" presId="urn:microsoft.com/office/officeart/2005/8/layout/cycle5"/>
    <dgm:cxn modelId="{CCF6EDA3-8238-42ED-AEC8-A234B5E64B8F}" type="presOf" srcId="{686109DE-FCF3-4626-80F9-8BD04DD2BAF0}" destId="{81F13CAE-295A-41A4-BF5A-328D739C30F2}" srcOrd="0" destOrd="0" presId="urn:microsoft.com/office/officeart/2005/8/layout/cycle5"/>
    <dgm:cxn modelId="{993014A6-837E-45B2-B1C8-FED8BA123E63}" srcId="{8E790CF3-6FFF-4980-8958-A8F2D3F757D5}" destId="{686109DE-FCF3-4626-80F9-8BD04DD2BAF0}" srcOrd="3" destOrd="0" parTransId="{CE88721C-8D02-4E9E-91DB-DE75E3DF7DCC}" sibTransId="{AD50A907-0A8A-4B8F-9AE3-E0A9422F1A8F}"/>
    <dgm:cxn modelId="{FBCFD7B8-727F-43E1-9D57-845C5DB7BCC7}" type="presOf" srcId="{A9A2DAD6-5269-43B8-9B85-377849DADEB2}" destId="{ED759F02-BF55-4B4A-9AB8-FF174EA5671A}" srcOrd="0" destOrd="0" presId="urn:microsoft.com/office/officeart/2005/8/layout/cycle5"/>
    <dgm:cxn modelId="{4498DFBD-2107-4CC8-B63C-5CBEAC57CB73}" srcId="{8E790CF3-6FFF-4980-8958-A8F2D3F757D5}" destId="{D3607678-3461-464E-8CB2-04FE14A42651}" srcOrd="2" destOrd="0" parTransId="{63E728BC-F592-4AB4-89C8-51CF28D98B07}" sibTransId="{A9A2DAD6-5269-43B8-9B85-377849DADEB2}"/>
    <dgm:cxn modelId="{52B49CC8-9126-4404-8632-004892393B53}" srcId="{8E790CF3-6FFF-4980-8958-A8F2D3F757D5}" destId="{E5708F5B-18C9-4DA3-BF59-1B16FB8E9515}" srcOrd="0" destOrd="0" parTransId="{FD00C22C-A55C-4D19-B5D5-5A755CCA2776}" sibTransId="{36294170-0082-44DD-85A7-4F01F3E7D47C}"/>
    <dgm:cxn modelId="{DD5099E5-D160-4394-B56A-3986D76DA4BC}" type="presOf" srcId="{D3607678-3461-464E-8CB2-04FE14A42651}" destId="{C621F604-A745-4405-AE4C-78D4CFE43B0B}" srcOrd="0" destOrd="0" presId="urn:microsoft.com/office/officeart/2005/8/layout/cycle5"/>
    <dgm:cxn modelId="{B2B4BEF1-3003-4232-88BA-41EF7FB61A9B}" type="presOf" srcId="{53FF82CC-A84B-4909-A2CD-4DD8AEBB7883}" destId="{5B77E218-D905-47DE-87DB-E9CA2E9803E7}" srcOrd="0" destOrd="0" presId="urn:microsoft.com/office/officeart/2005/8/layout/cycle5"/>
    <dgm:cxn modelId="{C9C92AF8-7B08-4F8E-A348-1BD816A3E6BD}" type="presOf" srcId="{36294170-0082-44DD-85A7-4F01F3E7D47C}" destId="{99EFC374-D935-4500-87A5-9D9B1E321463}" srcOrd="0" destOrd="0" presId="urn:microsoft.com/office/officeart/2005/8/layout/cycle5"/>
    <dgm:cxn modelId="{9503C935-59DC-4097-83F0-70E40B4E3D5B}" type="presParOf" srcId="{586EBECD-0169-414C-9806-8FBE25A8BDB2}" destId="{12F1F114-235E-488C-992B-57897DE9361F}" srcOrd="0" destOrd="0" presId="urn:microsoft.com/office/officeart/2005/8/layout/cycle5"/>
    <dgm:cxn modelId="{5FEB8E69-3AFC-4C12-9FA1-A6E6F340F333}" type="presParOf" srcId="{586EBECD-0169-414C-9806-8FBE25A8BDB2}" destId="{2C1BE1BE-F861-450F-B8A4-20401D13669C}" srcOrd="1" destOrd="0" presId="urn:microsoft.com/office/officeart/2005/8/layout/cycle5"/>
    <dgm:cxn modelId="{C18188D2-D91A-4A80-9565-88664FBA3D3D}" type="presParOf" srcId="{586EBECD-0169-414C-9806-8FBE25A8BDB2}" destId="{99EFC374-D935-4500-87A5-9D9B1E321463}" srcOrd="2" destOrd="0" presId="urn:microsoft.com/office/officeart/2005/8/layout/cycle5"/>
    <dgm:cxn modelId="{821295C3-52BA-424E-A4E0-5337A1A8D9BF}" type="presParOf" srcId="{586EBECD-0169-414C-9806-8FBE25A8BDB2}" destId="{43336866-BAEA-4D6A-A70D-0A3C38641554}" srcOrd="3" destOrd="0" presId="urn:microsoft.com/office/officeart/2005/8/layout/cycle5"/>
    <dgm:cxn modelId="{9DDA4867-ADBD-4B91-9BB0-7A822CE369ED}" type="presParOf" srcId="{586EBECD-0169-414C-9806-8FBE25A8BDB2}" destId="{7EBE9B45-CF04-40C4-AB25-D7DAD8E6D966}" srcOrd="4" destOrd="0" presId="urn:microsoft.com/office/officeart/2005/8/layout/cycle5"/>
    <dgm:cxn modelId="{368CCA5A-085E-4FDC-971E-2D14EC65478B}" type="presParOf" srcId="{586EBECD-0169-414C-9806-8FBE25A8BDB2}" destId="{5B77E218-D905-47DE-87DB-E9CA2E9803E7}" srcOrd="5" destOrd="0" presId="urn:microsoft.com/office/officeart/2005/8/layout/cycle5"/>
    <dgm:cxn modelId="{4BB72AAC-0281-4187-9035-C15BAD9706F7}" type="presParOf" srcId="{586EBECD-0169-414C-9806-8FBE25A8BDB2}" destId="{C621F604-A745-4405-AE4C-78D4CFE43B0B}" srcOrd="6" destOrd="0" presId="urn:microsoft.com/office/officeart/2005/8/layout/cycle5"/>
    <dgm:cxn modelId="{3C110655-F9AC-4ACA-8F79-56EB71F4C595}" type="presParOf" srcId="{586EBECD-0169-414C-9806-8FBE25A8BDB2}" destId="{AAE9D355-7271-4FC8-AB3B-0E5FA727E577}" srcOrd="7" destOrd="0" presId="urn:microsoft.com/office/officeart/2005/8/layout/cycle5"/>
    <dgm:cxn modelId="{C4FA6778-5C38-449E-93B9-872325E43D17}" type="presParOf" srcId="{586EBECD-0169-414C-9806-8FBE25A8BDB2}" destId="{ED759F02-BF55-4B4A-9AB8-FF174EA5671A}" srcOrd="8" destOrd="0" presId="urn:microsoft.com/office/officeart/2005/8/layout/cycle5"/>
    <dgm:cxn modelId="{7A238B8F-A5B1-4948-B0FE-E79DFCD740FE}" type="presParOf" srcId="{586EBECD-0169-414C-9806-8FBE25A8BDB2}" destId="{81F13CAE-295A-41A4-BF5A-328D739C30F2}" srcOrd="9" destOrd="0" presId="urn:microsoft.com/office/officeart/2005/8/layout/cycle5"/>
    <dgm:cxn modelId="{F8057E10-A431-4785-8425-6053D8D5D03C}" type="presParOf" srcId="{586EBECD-0169-414C-9806-8FBE25A8BDB2}" destId="{4DEE61AD-787F-4DF4-94D6-D0AB5F3DB58E}" srcOrd="10" destOrd="0" presId="urn:microsoft.com/office/officeart/2005/8/layout/cycle5"/>
    <dgm:cxn modelId="{C4CF243C-E42D-47BF-B7A7-6A8E2D951F1D}" type="presParOf" srcId="{586EBECD-0169-414C-9806-8FBE25A8BDB2}" destId="{40DC2866-96EE-474A-BAA0-B9907FEDD971}" srcOrd="11" destOrd="0" presId="urn:microsoft.com/office/officeart/2005/8/layout/cycle5"/>
    <dgm:cxn modelId="{BB557659-928C-498B-B907-6317699E99E4}" type="presParOf" srcId="{586EBECD-0169-414C-9806-8FBE25A8BDB2}" destId="{D0495906-79A2-4D74-A39D-1CDAD96D1DD4}" srcOrd="12" destOrd="0" presId="urn:microsoft.com/office/officeart/2005/8/layout/cycle5"/>
    <dgm:cxn modelId="{ACE0B680-5621-4C67-BB50-D81B843D80E9}" type="presParOf" srcId="{586EBECD-0169-414C-9806-8FBE25A8BDB2}" destId="{E63E55D5-6A5A-4864-B14A-C0AF46D1E1BB}" srcOrd="13" destOrd="0" presId="urn:microsoft.com/office/officeart/2005/8/layout/cycle5"/>
    <dgm:cxn modelId="{EC9D9817-1B8C-4A88-97E0-4D2F0DE24B3D}" type="presParOf" srcId="{586EBECD-0169-414C-9806-8FBE25A8BDB2}" destId="{28F33152-7D2B-49C8-B48A-C1F31E5C88DF}"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A964CC-59FC-484F-9F63-B3BF4DBE1D4D}"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s-PA"/>
        </a:p>
      </dgm:t>
    </dgm:pt>
    <dgm:pt modelId="{AC06BEA4-AFD9-40C8-8E6D-B6079AE940E0}">
      <dgm:prSet phldrT="[Texto]"/>
      <dgm:spPr/>
      <dgm:t>
        <a:bodyPr/>
        <a:lstStyle/>
        <a:p>
          <a:r>
            <a:rPr lang="es-PA" dirty="0"/>
            <a:t>Ventajas</a:t>
          </a:r>
        </a:p>
      </dgm:t>
    </dgm:pt>
    <dgm:pt modelId="{A4817868-CAAB-4E25-A3CF-2F8B20667674}" type="parTrans" cxnId="{1BEE058C-4552-46BB-B9BE-932B13329844}">
      <dgm:prSet/>
      <dgm:spPr/>
      <dgm:t>
        <a:bodyPr/>
        <a:lstStyle/>
        <a:p>
          <a:endParaRPr lang="es-PA"/>
        </a:p>
      </dgm:t>
    </dgm:pt>
    <dgm:pt modelId="{9E92AF52-F99D-4259-8E26-DFB82B02C709}" type="sibTrans" cxnId="{1BEE058C-4552-46BB-B9BE-932B13329844}">
      <dgm:prSet/>
      <dgm:spPr/>
      <dgm:t>
        <a:bodyPr/>
        <a:lstStyle/>
        <a:p>
          <a:endParaRPr lang="es-PA"/>
        </a:p>
      </dgm:t>
    </dgm:pt>
    <dgm:pt modelId="{1EBD6E7B-F5E8-4196-8255-3D5A33EFB756}">
      <dgm:prSet phldrT="[Texto]" custT="1"/>
      <dgm:spPr/>
      <dgm:t>
        <a:bodyPr/>
        <a:lstStyle/>
        <a:p>
          <a:r>
            <a:rPr lang="es-PA" sz="1800" b="1" dirty="0">
              <a:solidFill>
                <a:schemeClr val="bg2">
                  <a:lumMod val="25000"/>
                </a:schemeClr>
              </a:solidFill>
              <a:latin typeface="Arial" panose="020B0604020202020204" pitchFamily="34" charset="0"/>
              <a:cs typeface="Arial" panose="020B0604020202020204" pitchFamily="34" charset="0"/>
            </a:rPr>
            <a:t>Marca un camino claro, definido y muy específico.</a:t>
          </a:r>
          <a:endParaRPr lang="es-PA" sz="1800" dirty="0">
            <a:solidFill>
              <a:schemeClr val="bg2">
                <a:lumMod val="25000"/>
              </a:schemeClr>
            </a:solidFill>
            <a:latin typeface="Arial" panose="020B0604020202020204" pitchFamily="34" charset="0"/>
            <a:cs typeface="Arial" panose="020B0604020202020204" pitchFamily="34" charset="0"/>
          </a:endParaRPr>
        </a:p>
      </dgm:t>
    </dgm:pt>
    <dgm:pt modelId="{926FA2F5-3D8B-41D5-9624-53998249F61A}" type="parTrans" cxnId="{AAD40A08-460F-4F7E-B2C7-074311CCA642}">
      <dgm:prSet/>
      <dgm:spPr/>
      <dgm:t>
        <a:bodyPr/>
        <a:lstStyle/>
        <a:p>
          <a:endParaRPr lang="es-PA"/>
        </a:p>
      </dgm:t>
    </dgm:pt>
    <dgm:pt modelId="{897BEF46-76E5-4C1B-A561-F475DEB338F3}" type="sibTrans" cxnId="{AAD40A08-460F-4F7E-B2C7-074311CCA642}">
      <dgm:prSet/>
      <dgm:spPr/>
      <dgm:t>
        <a:bodyPr/>
        <a:lstStyle/>
        <a:p>
          <a:endParaRPr lang="es-PA"/>
        </a:p>
      </dgm:t>
    </dgm:pt>
    <dgm:pt modelId="{E25736FA-8262-437E-968A-5E8648C6B9E9}">
      <dgm:prSet phldrT="[Texto]" custT="1"/>
      <dgm:spPr/>
      <dgm:t>
        <a:bodyPr/>
        <a:lstStyle/>
        <a:p>
          <a:r>
            <a:rPr lang="es-PA" sz="1800" b="1" dirty="0">
              <a:solidFill>
                <a:schemeClr val="bg2">
                  <a:lumMod val="25000"/>
                </a:schemeClr>
              </a:solidFill>
              <a:latin typeface="Arial" panose="020B0604020202020204" pitchFamily="34" charset="0"/>
              <a:cs typeface="Arial" panose="020B0604020202020204" pitchFamily="34" charset="0"/>
            </a:rPr>
            <a:t>Resuelve en un corto espacio de tiempo aquellos problemas más graves.</a:t>
          </a:r>
          <a:endParaRPr lang="es-PA" sz="1800" dirty="0">
            <a:solidFill>
              <a:schemeClr val="bg2">
                <a:lumMod val="25000"/>
              </a:schemeClr>
            </a:solidFill>
            <a:latin typeface="Arial" panose="020B0604020202020204" pitchFamily="34" charset="0"/>
            <a:cs typeface="Arial" panose="020B0604020202020204" pitchFamily="34" charset="0"/>
          </a:endParaRPr>
        </a:p>
      </dgm:t>
    </dgm:pt>
    <dgm:pt modelId="{F4E1AEB0-6E72-4DA4-BF05-B0D4E3EFBE47}" type="parTrans" cxnId="{8793795A-1499-4081-802B-EECC39B0FCCC}">
      <dgm:prSet/>
      <dgm:spPr/>
      <dgm:t>
        <a:bodyPr/>
        <a:lstStyle/>
        <a:p>
          <a:endParaRPr lang="es-PA"/>
        </a:p>
      </dgm:t>
    </dgm:pt>
    <dgm:pt modelId="{695F43FE-A0DA-4E92-966F-5CD152D38079}" type="sibTrans" cxnId="{8793795A-1499-4081-802B-EECC39B0FCCC}">
      <dgm:prSet/>
      <dgm:spPr/>
      <dgm:t>
        <a:bodyPr/>
        <a:lstStyle/>
        <a:p>
          <a:endParaRPr lang="es-PA"/>
        </a:p>
      </dgm:t>
    </dgm:pt>
    <dgm:pt modelId="{408D164D-D38A-4A96-A00B-79025FE9DA55}">
      <dgm:prSet phldrT="[Texto]"/>
      <dgm:spPr/>
      <dgm:t>
        <a:bodyPr/>
        <a:lstStyle/>
        <a:p>
          <a:r>
            <a:rPr lang="es-PA" dirty="0"/>
            <a:t>Desventajas</a:t>
          </a:r>
        </a:p>
      </dgm:t>
    </dgm:pt>
    <dgm:pt modelId="{60591E3C-0849-4DF1-9EAD-C587AB9BFD60}" type="parTrans" cxnId="{D78568C1-5460-418F-A1DA-AF215D1079FF}">
      <dgm:prSet/>
      <dgm:spPr/>
      <dgm:t>
        <a:bodyPr/>
        <a:lstStyle/>
        <a:p>
          <a:endParaRPr lang="es-PA"/>
        </a:p>
      </dgm:t>
    </dgm:pt>
    <dgm:pt modelId="{6161DCC8-218B-4DED-91F8-4E205F0DFAF9}" type="sibTrans" cxnId="{D78568C1-5460-418F-A1DA-AF215D1079FF}">
      <dgm:prSet/>
      <dgm:spPr/>
      <dgm:t>
        <a:bodyPr/>
        <a:lstStyle/>
        <a:p>
          <a:endParaRPr lang="es-PA"/>
        </a:p>
      </dgm:t>
    </dgm:pt>
    <dgm:pt modelId="{3FF6FA0D-319C-4EF1-94AF-00F03148172D}">
      <dgm:prSet phldrT="[Texto]" custT="1"/>
      <dgm:spPr/>
      <dgm:t>
        <a:bodyPr/>
        <a:lstStyle/>
        <a:p>
          <a:r>
            <a:rPr lang="es-PA" sz="1800" b="1" dirty="0">
              <a:solidFill>
                <a:schemeClr val="bg2">
                  <a:lumMod val="25000"/>
                </a:schemeClr>
              </a:solidFill>
              <a:latin typeface="Arial" panose="020B0604020202020204" pitchFamily="34" charset="0"/>
              <a:cs typeface="Arial" panose="020B0604020202020204" pitchFamily="34" charset="0"/>
            </a:rPr>
            <a:t>Solamente se fija en la causa – consecuencia de las acciones.</a:t>
          </a:r>
          <a:endParaRPr lang="es-PA" sz="1800" dirty="0">
            <a:solidFill>
              <a:schemeClr val="bg2">
                <a:lumMod val="25000"/>
              </a:schemeClr>
            </a:solidFill>
            <a:latin typeface="Arial" panose="020B0604020202020204" pitchFamily="34" charset="0"/>
            <a:cs typeface="Arial" panose="020B0604020202020204" pitchFamily="34" charset="0"/>
          </a:endParaRPr>
        </a:p>
      </dgm:t>
    </dgm:pt>
    <dgm:pt modelId="{977F24E2-1AFB-46CE-B839-48EFEEFC630F}" type="parTrans" cxnId="{F28FB453-F0CF-48AB-9D45-302BF944D236}">
      <dgm:prSet/>
      <dgm:spPr/>
      <dgm:t>
        <a:bodyPr/>
        <a:lstStyle/>
        <a:p>
          <a:endParaRPr lang="es-PA"/>
        </a:p>
      </dgm:t>
    </dgm:pt>
    <dgm:pt modelId="{9ED2F749-18C4-466F-8508-1630751364BE}" type="sibTrans" cxnId="{F28FB453-F0CF-48AB-9D45-302BF944D236}">
      <dgm:prSet/>
      <dgm:spPr/>
      <dgm:t>
        <a:bodyPr/>
        <a:lstStyle/>
        <a:p>
          <a:endParaRPr lang="es-PA"/>
        </a:p>
      </dgm:t>
    </dgm:pt>
    <dgm:pt modelId="{C3C66D3B-C661-465E-B44D-FEF40FFEF76C}">
      <dgm:prSet phldrT="[Texto]" custT="1"/>
      <dgm:spPr/>
      <dgm:t>
        <a:bodyPr/>
        <a:lstStyle/>
        <a:p>
          <a:r>
            <a:rPr lang="es-PA" sz="1800" b="1" dirty="0">
              <a:solidFill>
                <a:schemeClr val="bg2">
                  <a:lumMod val="25000"/>
                </a:schemeClr>
              </a:solidFill>
              <a:latin typeface="Arial" panose="020B0604020202020204" pitchFamily="34" charset="0"/>
              <a:cs typeface="Arial" panose="020B0604020202020204" pitchFamily="34" charset="0"/>
            </a:rPr>
            <a:t>No permite la participación activa de todos miembros de la empresa.</a:t>
          </a:r>
          <a:endParaRPr lang="es-PA" sz="1800" dirty="0">
            <a:solidFill>
              <a:schemeClr val="bg2">
                <a:lumMod val="25000"/>
              </a:schemeClr>
            </a:solidFill>
            <a:latin typeface="Arial" panose="020B0604020202020204" pitchFamily="34" charset="0"/>
            <a:cs typeface="Arial" panose="020B0604020202020204" pitchFamily="34" charset="0"/>
          </a:endParaRPr>
        </a:p>
      </dgm:t>
    </dgm:pt>
    <dgm:pt modelId="{874F9AF4-5F4A-49E5-BA99-C8C02DD5CB19}" type="parTrans" cxnId="{9CD09A13-0941-478E-9379-B08127F7B85F}">
      <dgm:prSet/>
      <dgm:spPr/>
      <dgm:t>
        <a:bodyPr/>
        <a:lstStyle/>
        <a:p>
          <a:endParaRPr lang="es-PA"/>
        </a:p>
      </dgm:t>
    </dgm:pt>
    <dgm:pt modelId="{C8698F47-E18B-4FE4-8A2F-A2187731E2EF}" type="sibTrans" cxnId="{9CD09A13-0941-478E-9379-B08127F7B85F}">
      <dgm:prSet/>
      <dgm:spPr/>
      <dgm:t>
        <a:bodyPr/>
        <a:lstStyle/>
        <a:p>
          <a:endParaRPr lang="es-PA"/>
        </a:p>
      </dgm:t>
    </dgm:pt>
    <dgm:pt modelId="{0DC3AACF-13EF-4BFC-A346-BA3A324E11CA}" type="pres">
      <dgm:prSet presAssocID="{29A964CC-59FC-484F-9F63-B3BF4DBE1D4D}" presName="Name0" presStyleCnt="0">
        <dgm:presLayoutVars>
          <dgm:dir/>
          <dgm:animLvl val="lvl"/>
          <dgm:resizeHandles/>
        </dgm:presLayoutVars>
      </dgm:prSet>
      <dgm:spPr/>
    </dgm:pt>
    <dgm:pt modelId="{51E8F6E7-1611-472B-B91B-69A5DA4C1B91}" type="pres">
      <dgm:prSet presAssocID="{AC06BEA4-AFD9-40C8-8E6D-B6079AE940E0}" presName="linNode" presStyleCnt="0"/>
      <dgm:spPr/>
    </dgm:pt>
    <dgm:pt modelId="{4338C9EF-33AE-48D9-A83B-DA230C5DF70F}" type="pres">
      <dgm:prSet presAssocID="{AC06BEA4-AFD9-40C8-8E6D-B6079AE940E0}" presName="parentShp" presStyleLbl="node1" presStyleIdx="0" presStyleCnt="2">
        <dgm:presLayoutVars>
          <dgm:bulletEnabled val="1"/>
        </dgm:presLayoutVars>
      </dgm:prSet>
      <dgm:spPr/>
    </dgm:pt>
    <dgm:pt modelId="{64BD906E-3BAB-4980-90B3-FC22278AB6E2}" type="pres">
      <dgm:prSet presAssocID="{AC06BEA4-AFD9-40C8-8E6D-B6079AE940E0}" presName="childShp" presStyleLbl="bgAccFollowNode1" presStyleIdx="0" presStyleCnt="2" custScaleX="108596">
        <dgm:presLayoutVars>
          <dgm:bulletEnabled val="1"/>
        </dgm:presLayoutVars>
      </dgm:prSet>
      <dgm:spPr/>
    </dgm:pt>
    <dgm:pt modelId="{480131B8-5882-4844-A8FF-6DE4DE412979}" type="pres">
      <dgm:prSet presAssocID="{9E92AF52-F99D-4259-8E26-DFB82B02C709}" presName="spacing" presStyleCnt="0"/>
      <dgm:spPr/>
    </dgm:pt>
    <dgm:pt modelId="{ED16598B-0F19-4E3C-B593-8BB8284D62FC}" type="pres">
      <dgm:prSet presAssocID="{408D164D-D38A-4A96-A00B-79025FE9DA55}" presName="linNode" presStyleCnt="0"/>
      <dgm:spPr/>
    </dgm:pt>
    <dgm:pt modelId="{15A70751-5889-462F-B07E-32D466EF1178}" type="pres">
      <dgm:prSet presAssocID="{408D164D-D38A-4A96-A00B-79025FE9DA55}" presName="parentShp" presStyleLbl="node1" presStyleIdx="1" presStyleCnt="2">
        <dgm:presLayoutVars>
          <dgm:bulletEnabled val="1"/>
        </dgm:presLayoutVars>
      </dgm:prSet>
      <dgm:spPr/>
    </dgm:pt>
    <dgm:pt modelId="{F6877C7C-45F7-4819-9C70-7D6B9F9BF375}" type="pres">
      <dgm:prSet presAssocID="{408D164D-D38A-4A96-A00B-79025FE9DA55}" presName="childShp" presStyleLbl="bgAccFollowNode1" presStyleIdx="1" presStyleCnt="2">
        <dgm:presLayoutVars>
          <dgm:bulletEnabled val="1"/>
        </dgm:presLayoutVars>
      </dgm:prSet>
      <dgm:spPr/>
    </dgm:pt>
  </dgm:ptLst>
  <dgm:cxnLst>
    <dgm:cxn modelId="{DDA84E00-1869-4ED2-A46B-95C90A70DE4A}" type="presOf" srcId="{AC06BEA4-AFD9-40C8-8E6D-B6079AE940E0}" destId="{4338C9EF-33AE-48D9-A83B-DA230C5DF70F}" srcOrd="0" destOrd="0" presId="urn:microsoft.com/office/officeart/2005/8/layout/vList6"/>
    <dgm:cxn modelId="{AAD40A08-460F-4F7E-B2C7-074311CCA642}" srcId="{AC06BEA4-AFD9-40C8-8E6D-B6079AE940E0}" destId="{1EBD6E7B-F5E8-4196-8255-3D5A33EFB756}" srcOrd="0" destOrd="0" parTransId="{926FA2F5-3D8B-41D5-9624-53998249F61A}" sibTransId="{897BEF46-76E5-4C1B-A561-F475DEB338F3}"/>
    <dgm:cxn modelId="{9CD09A13-0941-478E-9379-B08127F7B85F}" srcId="{408D164D-D38A-4A96-A00B-79025FE9DA55}" destId="{C3C66D3B-C661-465E-B44D-FEF40FFEF76C}" srcOrd="1" destOrd="0" parTransId="{874F9AF4-5F4A-49E5-BA99-C8C02DD5CB19}" sibTransId="{C8698F47-E18B-4FE4-8A2F-A2187731E2EF}"/>
    <dgm:cxn modelId="{F0CC5523-7042-42AC-8D15-E31BEF420FD8}" type="presOf" srcId="{E25736FA-8262-437E-968A-5E8648C6B9E9}" destId="{64BD906E-3BAB-4980-90B3-FC22278AB6E2}" srcOrd="0" destOrd="1" presId="urn:microsoft.com/office/officeart/2005/8/layout/vList6"/>
    <dgm:cxn modelId="{F28FB453-F0CF-48AB-9D45-302BF944D236}" srcId="{408D164D-D38A-4A96-A00B-79025FE9DA55}" destId="{3FF6FA0D-319C-4EF1-94AF-00F03148172D}" srcOrd="0" destOrd="0" parTransId="{977F24E2-1AFB-46CE-B839-48EFEEFC630F}" sibTransId="{9ED2F749-18C4-466F-8508-1630751364BE}"/>
    <dgm:cxn modelId="{8793795A-1499-4081-802B-EECC39B0FCCC}" srcId="{AC06BEA4-AFD9-40C8-8E6D-B6079AE940E0}" destId="{E25736FA-8262-437E-968A-5E8648C6B9E9}" srcOrd="1" destOrd="0" parTransId="{F4E1AEB0-6E72-4DA4-BF05-B0D4E3EFBE47}" sibTransId="{695F43FE-A0DA-4E92-966F-5CD152D38079}"/>
    <dgm:cxn modelId="{1BEE058C-4552-46BB-B9BE-932B13329844}" srcId="{29A964CC-59FC-484F-9F63-B3BF4DBE1D4D}" destId="{AC06BEA4-AFD9-40C8-8E6D-B6079AE940E0}" srcOrd="0" destOrd="0" parTransId="{A4817868-CAAB-4E25-A3CF-2F8B20667674}" sibTransId="{9E92AF52-F99D-4259-8E26-DFB82B02C709}"/>
    <dgm:cxn modelId="{8A23C58D-C8DB-4E80-A145-E90760CE3665}" type="presOf" srcId="{3FF6FA0D-319C-4EF1-94AF-00F03148172D}" destId="{F6877C7C-45F7-4819-9C70-7D6B9F9BF375}" srcOrd="0" destOrd="0" presId="urn:microsoft.com/office/officeart/2005/8/layout/vList6"/>
    <dgm:cxn modelId="{1D5FBCBC-D346-4563-B520-CE4A720A806D}" type="presOf" srcId="{29A964CC-59FC-484F-9F63-B3BF4DBE1D4D}" destId="{0DC3AACF-13EF-4BFC-A346-BA3A324E11CA}" srcOrd="0" destOrd="0" presId="urn:microsoft.com/office/officeart/2005/8/layout/vList6"/>
    <dgm:cxn modelId="{D78568C1-5460-418F-A1DA-AF215D1079FF}" srcId="{29A964CC-59FC-484F-9F63-B3BF4DBE1D4D}" destId="{408D164D-D38A-4A96-A00B-79025FE9DA55}" srcOrd="1" destOrd="0" parTransId="{60591E3C-0849-4DF1-9EAD-C587AB9BFD60}" sibTransId="{6161DCC8-218B-4DED-91F8-4E205F0DFAF9}"/>
    <dgm:cxn modelId="{6485E4E1-8055-433B-914D-08C76CBE3B59}" type="presOf" srcId="{C3C66D3B-C661-465E-B44D-FEF40FFEF76C}" destId="{F6877C7C-45F7-4819-9C70-7D6B9F9BF375}" srcOrd="0" destOrd="1" presId="urn:microsoft.com/office/officeart/2005/8/layout/vList6"/>
    <dgm:cxn modelId="{9CC05EEA-933F-4ECA-B549-392FE2D2223E}" type="presOf" srcId="{408D164D-D38A-4A96-A00B-79025FE9DA55}" destId="{15A70751-5889-462F-B07E-32D466EF1178}" srcOrd="0" destOrd="0" presId="urn:microsoft.com/office/officeart/2005/8/layout/vList6"/>
    <dgm:cxn modelId="{ED570EF4-9220-431D-BFE3-6D704DB666AF}" type="presOf" srcId="{1EBD6E7B-F5E8-4196-8255-3D5A33EFB756}" destId="{64BD906E-3BAB-4980-90B3-FC22278AB6E2}" srcOrd="0" destOrd="0" presId="urn:microsoft.com/office/officeart/2005/8/layout/vList6"/>
    <dgm:cxn modelId="{E9B4A786-4E0D-4438-AC28-9B5EA4ACC84A}" type="presParOf" srcId="{0DC3AACF-13EF-4BFC-A346-BA3A324E11CA}" destId="{51E8F6E7-1611-472B-B91B-69A5DA4C1B91}" srcOrd="0" destOrd="0" presId="urn:microsoft.com/office/officeart/2005/8/layout/vList6"/>
    <dgm:cxn modelId="{537D6FF0-976D-40E8-8098-A42192D7F3DD}" type="presParOf" srcId="{51E8F6E7-1611-472B-B91B-69A5DA4C1B91}" destId="{4338C9EF-33AE-48D9-A83B-DA230C5DF70F}" srcOrd="0" destOrd="0" presId="urn:microsoft.com/office/officeart/2005/8/layout/vList6"/>
    <dgm:cxn modelId="{B7EDD0C4-D8D3-47BB-B6BD-CF1E2858DF5C}" type="presParOf" srcId="{51E8F6E7-1611-472B-B91B-69A5DA4C1B91}" destId="{64BD906E-3BAB-4980-90B3-FC22278AB6E2}" srcOrd="1" destOrd="0" presId="urn:microsoft.com/office/officeart/2005/8/layout/vList6"/>
    <dgm:cxn modelId="{518B0067-E575-4694-80E1-0AD7FE77DB1B}" type="presParOf" srcId="{0DC3AACF-13EF-4BFC-A346-BA3A324E11CA}" destId="{480131B8-5882-4844-A8FF-6DE4DE412979}" srcOrd="1" destOrd="0" presId="urn:microsoft.com/office/officeart/2005/8/layout/vList6"/>
    <dgm:cxn modelId="{2DCBA37E-97B0-4C19-95C4-C5779BB5E8EC}" type="presParOf" srcId="{0DC3AACF-13EF-4BFC-A346-BA3A324E11CA}" destId="{ED16598B-0F19-4E3C-B593-8BB8284D62FC}" srcOrd="2" destOrd="0" presId="urn:microsoft.com/office/officeart/2005/8/layout/vList6"/>
    <dgm:cxn modelId="{77773FC3-EAFC-437B-919C-19E276395BD0}" type="presParOf" srcId="{ED16598B-0F19-4E3C-B593-8BB8284D62FC}" destId="{15A70751-5889-462F-B07E-32D466EF1178}" srcOrd="0" destOrd="0" presId="urn:microsoft.com/office/officeart/2005/8/layout/vList6"/>
    <dgm:cxn modelId="{63E85FCE-26B1-4392-B043-4E641ADBC6F3}" type="presParOf" srcId="{ED16598B-0F19-4E3C-B593-8BB8284D62FC}" destId="{F6877C7C-45F7-4819-9C70-7D6B9F9BF37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15DDEF-9A3E-482C-8BD1-6F917E6B4D3B}" type="doc">
      <dgm:prSet loTypeId="urn:microsoft.com/office/officeart/2005/8/layout/pyramid1" loCatId="pyramid" qsTypeId="urn:microsoft.com/office/officeart/2005/8/quickstyle/simple1" qsCatId="simple" csTypeId="urn:microsoft.com/office/officeart/2005/8/colors/accent1_2" csCatId="accent1" phldr="1"/>
      <dgm:spPr/>
    </dgm:pt>
    <dgm:pt modelId="{D5C4C2DA-FEB6-4D5C-A391-CE5573A736D8}">
      <dgm:prSet phldrT="[Texto]" custT="1"/>
      <dgm:spPr>
        <a:solidFill>
          <a:srgbClr val="FF5969"/>
        </a:solidFill>
      </dgm:spPr>
      <dgm:t>
        <a:bodyPr/>
        <a:lstStyle/>
        <a:p>
          <a:r>
            <a:rPr lang="es-PA" sz="2000" b="1" dirty="0">
              <a:effectLst>
                <a:outerShdw blurRad="38100" dist="38100" dir="2700000" algn="tl">
                  <a:srgbClr val="000000">
                    <a:alpha val="43137"/>
                  </a:srgbClr>
                </a:outerShdw>
              </a:effectLst>
              <a:latin typeface="+mj-lt"/>
            </a:rPr>
            <a:t>Autorrealización</a:t>
          </a:r>
        </a:p>
      </dgm:t>
    </dgm:pt>
    <dgm:pt modelId="{045366AE-D837-47D9-9C34-2CA1F1F04601}" type="parTrans" cxnId="{E460C761-F9C0-49D7-8905-0B217FE0B0C4}">
      <dgm:prSet/>
      <dgm:spPr/>
      <dgm:t>
        <a:bodyPr/>
        <a:lstStyle/>
        <a:p>
          <a:endParaRPr lang="es-PA"/>
        </a:p>
      </dgm:t>
    </dgm:pt>
    <dgm:pt modelId="{38EBF096-70B1-4967-9F8F-688BEFF4DB8B}" type="sibTrans" cxnId="{E460C761-F9C0-49D7-8905-0B217FE0B0C4}">
      <dgm:prSet/>
      <dgm:spPr/>
      <dgm:t>
        <a:bodyPr/>
        <a:lstStyle/>
        <a:p>
          <a:endParaRPr lang="es-PA"/>
        </a:p>
      </dgm:t>
    </dgm:pt>
    <dgm:pt modelId="{EF1FAE81-FF05-43D4-807B-47B27E2BC805}">
      <dgm:prSet phldrT="[Texto]" custT="1"/>
      <dgm:spPr>
        <a:solidFill>
          <a:srgbClr val="52C9BD"/>
        </a:solidFill>
      </dgm:spPr>
      <dgm:t>
        <a:bodyPr/>
        <a:lstStyle/>
        <a:p>
          <a:r>
            <a:rPr lang="es-PA" sz="2000" b="1" dirty="0">
              <a:effectLst>
                <a:outerShdw blurRad="38100" dist="38100" dir="2700000" algn="tl">
                  <a:srgbClr val="000000">
                    <a:alpha val="43137"/>
                  </a:srgbClr>
                </a:outerShdw>
              </a:effectLst>
              <a:latin typeface="+mj-lt"/>
            </a:rPr>
            <a:t>Estima</a:t>
          </a:r>
        </a:p>
      </dgm:t>
    </dgm:pt>
    <dgm:pt modelId="{02118E63-33B8-44FD-960E-D0E40E9C13AD}" type="parTrans" cxnId="{1BC79CB5-FECA-4D8D-BC84-0044E6D7D010}">
      <dgm:prSet/>
      <dgm:spPr/>
      <dgm:t>
        <a:bodyPr/>
        <a:lstStyle/>
        <a:p>
          <a:endParaRPr lang="es-PA"/>
        </a:p>
      </dgm:t>
    </dgm:pt>
    <dgm:pt modelId="{856BEF8A-C54A-462B-BEF6-69D230BD4191}" type="sibTrans" cxnId="{1BC79CB5-FECA-4D8D-BC84-0044E6D7D010}">
      <dgm:prSet/>
      <dgm:spPr/>
      <dgm:t>
        <a:bodyPr/>
        <a:lstStyle/>
        <a:p>
          <a:endParaRPr lang="es-PA"/>
        </a:p>
      </dgm:t>
    </dgm:pt>
    <dgm:pt modelId="{9FB450EE-37E6-401E-9B43-303735791870}">
      <dgm:prSet phldrT="[Texto]" custT="1"/>
      <dgm:spPr>
        <a:solidFill>
          <a:srgbClr val="FEC630"/>
        </a:solidFill>
      </dgm:spPr>
      <dgm:t>
        <a:bodyPr/>
        <a:lstStyle/>
        <a:p>
          <a:r>
            <a:rPr lang="es-PA" sz="2000" b="1" dirty="0">
              <a:effectLst>
                <a:outerShdw blurRad="38100" dist="38100" dir="2700000" algn="tl">
                  <a:srgbClr val="000000">
                    <a:alpha val="43137"/>
                  </a:srgbClr>
                </a:outerShdw>
              </a:effectLst>
              <a:latin typeface="+mj-lt"/>
            </a:rPr>
            <a:t>Sociales</a:t>
          </a:r>
        </a:p>
      </dgm:t>
    </dgm:pt>
    <dgm:pt modelId="{12019539-90E8-4587-8622-0622C300F9B3}" type="parTrans" cxnId="{02AEEB8D-FD6B-4797-AF44-2D5D375EAD42}">
      <dgm:prSet/>
      <dgm:spPr/>
      <dgm:t>
        <a:bodyPr/>
        <a:lstStyle/>
        <a:p>
          <a:endParaRPr lang="es-PA"/>
        </a:p>
      </dgm:t>
    </dgm:pt>
    <dgm:pt modelId="{DADA2853-052C-4D42-AEDF-6C3AF3CA444C}" type="sibTrans" cxnId="{02AEEB8D-FD6B-4797-AF44-2D5D375EAD42}">
      <dgm:prSet/>
      <dgm:spPr/>
      <dgm:t>
        <a:bodyPr/>
        <a:lstStyle/>
        <a:p>
          <a:endParaRPr lang="es-PA"/>
        </a:p>
      </dgm:t>
    </dgm:pt>
    <dgm:pt modelId="{CB51C8A1-6657-4826-8319-917501363DAA}">
      <dgm:prSet phldrT="[Texto]" custT="1"/>
      <dgm:spPr>
        <a:solidFill>
          <a:srgbClr val="92D050"/>
        </a:solidFill>
      </dgm:spPr>
      <dgm:t>
        <a:bodyPr/>
        <a:lstStyle/>
        <a:p>
          <a:r>
            <a:rPr lang="es-PA" sz="2000" b="1" dirty="0">
              <a:effectLst>
                <a:outerShdw blurRad="38100" dist="38100" dir="2700000" algn="tl">
                  <a:srgbClr val="000000">
                    <a:alpha val="43137"/>
                  </a:srgbClr>
                </a:outerShdw>
              </a:effectLst>
              <a:latin typeface="+mj-lt"/>
            </a:rPr>
            <a:t>Necesidades Fisiológicas</a:t>
          </a:r>
        </a:p>
      </dgm:t>
    </dgm:pt>
    <dgm:pt modelId="{151A6019-1999-4F41-B9AE-B23A467D1CA1}" type="parTrans" cxnId="{DAA2AEF4-0D78-488E-8D7D-6A3D0D035F93}">
      <dgm:prSet/>
      <dgm:spPr/>
      <dgm:t>
        <a:bodyPr/>
        <a:lstStyle/>
        <a:p>
          <a:endParaRPr lang="es-PA"/>
        </a:p>
      </dgm:t>
    </dgm:pt>
    <dgm:pt modelId="{F328E386-CC3C-4C51-9E3E-F3943F88B880}" type="sibTrans" cxnId="{DAA2AEF4-0D78-488E-8D7D-6A3D0D035F93}">
      <dgm:prSet/>
      <dgm:spPr/>
      <dgm:t>
        <a:bodyPr/>
        <a:lstStyle/>
        <a:p>
          <a:endParaRPr lang="es-PA"/>
        </a:p>
      </dgm:t>
    </dgm:pt>
    <dgm:pt modelId="{99F06615-5CA1-400A-8FDD-1FCA01F09C16}">
      <dgm:prSet phldrT="[Texto]" custT="1"/>
      <dgm:spPr>
        <a:solidFill>
          <a:srgbClr val="5D7373"/>
        </a:solidFill>
      </dgm:spPr>
      <dgm:t>
        <a:bodyPr/>
        <a:lstStyle/>
        <a:p>
          <a:r>
            <a:rPr lang="es-PA" sz="2000" b="1" dirty="0">
              <a:effectLst>
                <a:outerShdw blurRad="38100" dist="38100" dir="2700000" algn="tl">
                  <a:srgbClr val="000000">
                    <a:alpha val="43137"/>
                  </a:srgbClr>
                </a:outerShdw>
              </a:effectLst>
              <a:latin typeface="+mj-lt"/>
            </a:rPr>
            <a:t>Seguridad</a:t>
          </a:r>
        </a:p>
      </dgm:t>
    </dgm:pt>
    <dgm:pt modelId="{ABFA024E-68BB-49F9-8C26-FFFA3BF02360}" type="parTrans" cxnId="{A92A981E-37CA-42AC-A6A2-44814D5F5EE2}">
      <dgm:prSet/>
      <dgm:spPr/>
      <dgm:t>
        <a:bodyPr/>
        <a:lstStyle/>
        <a:p>
          <a:endParaRPr lang="es-PA"/>
        </a:p>
      </dgm:t>
    </dgm:pt>
    <dgm:pt modelId="{72160FD5-4CD3-4317-8780-9C04C8BEB4EA}" type="sibTrans" cxnId="{A92A981E-37CA-42AC-A6A2-44814D5F5EE2}">
      <dgm:prSet/>
      <dgm:spPr/>
      <dgm:t>
        <a:bodyPr/>
        <a:lstStyle/>
        <a:p>
          <a:endParaRPr lang="es-PA"/>
        </a:p>
      </dgm:t>
    </dgm:pt>
    <dgm:pt modelId="{4B16CD92-8236-405C-B360-DD4E695E74B3}" type="pres">
      <dgm:prSet presAssocID="{FC15DDEF-9A3E-482C-8BD1-6F917E6B4D3B}" presName="Name0" presStyleCnt="0">
        <dgm:presLayoutVars>
          <dgm:dir/>
          <dgm:animLvl val="lvl"/>
          <dgm:resizeHandles val="exact"/>
        </dgm:presLayoutVars>
      </dgm:prSet>
      <dgm:spPr/>
    </dgm:pt>
    <dgm:pt modelId="{7F1BB4A5-300E-442D-8927-7AFEC3642534}" type="pres">
      <dgm:prSet presAssocID="{D5C4C2DA-FEB6-4D5C-A391-CE5573A736D8}" presName="Name8" presStyleCnt="0"/>
      <dgm:spPr/>
    </dgm:pt>
    <dgm:pt modelId="{955612B4-D008-454C-8CF8-12C9D15EC4A1}" type="pres">
      <dgm:prSet presAssocID="{D5C4C2DA-FEB6-4D5C-A391-CE5573A736D8}" presName="level" presStyleLbl="node1" presStyleIdx="0" presStyleCnt="5">
        <dgm:presLayoutVars>
          <dgm:chMax val="1"/>
          <dgm:bulletEnabled val="1"/>
        </dgm:presLayoutVars>
      </dgm:prSet>
      <dgm:spPr/>
    </dgm:pt>
    <dgm:pt modelId="{9C1FEABD-3B2E-4361-A983-1B2A90427BF3}" type="pres">
      <dgm:prSet presAssocID="{D5C4C2DA-FEB6-4D5C-A391-CE5573A736D8}" presName="levelTx" presStyleLbl="revTx" presStyleIdx="0" presStyleCnt="0">
        <dgm:presLayoutVars>
          <dgm:chMax val="1"/>
          <dgm:bulletEnabled val="1"/>
        </dgm:presLayoutVars>
      </dgm:prSet>
      <dgm:spPr/>
    </dgm:pt>
    <dgm:pt modelId="{DC478BC1-49A4-4600-9165-EEF612517E59}" type="pres">
      <dgm:prSet presAssocID="{EF1FAE81-FF05-43D4-807B-47B27E2BC805}" presName="Name8" presStyleCnt="0"/>
      <dgm:spPr/>
    </dgm:pt>
    <dgm:pt modelId="{810D60E4-5805-4CFB-B7B0-1076F2FBCFAD}" type="pres">
      <dgm:prSet presAssocID="{EF1FAE81-FF05-43D4-807B-47B27E2BC805}" presName="level" presStyleLbl="node1" presStyleIdx="1" presStyleCnt="5">
        <dgm:presLayoutVars>
          <dgm:chMax val="1"/>
          <dgm:bulletEnabled val="1"/>
        </dgm:presLayoutVars>
      </dgm:prSet>
      <dgm:spPr/>
    </dgm:pt>
    <dgm:pt modelId="{26E27242-D8AC-4075-86AD-AC0E2D9FA76A}" type="pres">
      <dgm:prSet presAssocID="{EF1FAE81-FF05-43D4-807B-47B27E2BC805}" presName="levelTx" presStyleLbl="revTx" presStyleIdx="0" presStyleCnt="0">
        <dgm:presLayoutVars>
          <dgm:chMax val="1"/>
          <dgm:bulletEnabled val="1"/>
        </dgm:presLayoutVars>
      </dgm:prSet>
      <dgm:spPr/>
    </dgm:pt>
    <dgm:pt modelId="{0549FBB9-6219-46A4-AB60-5E4C7493DFB0}" type="pres">
      <dgm:prSet presAssocID="{9FB450EE-37E6-401E-9B43-303735791870}" presName="Name8" presStyleCnt="0"/>
      <dgm:spPr/>
    </dgm:pt>
    <dgm:pt modelId="{F5136690-3695-44CE-B5D3-570F5B61581E}" type="pres">
      <dgm:prSet presAssocID="{9FB450EE-37E6-401E-9B43-303735791870}" presName="level" presStyleLbl="node1" presStyleIdx="2" presStyleCnt="5">
        <dgm:presLayoutVars>
          <dgm:chMax val="1"/>
          <dgm:bulletEnabled val="1"/>
        </dgm:presLayoutVars>
      </dgm:prSet>
      <dgm:spPr/>
    </dgm:pt>
    <dgm:pt modelId="{99EA977F-A27B-4273-8E67-3778112D94A9}" type="pres">
      <dgm:prSet presAssocID="{9FB450EE-37E6-401E-9B43-303735791870}" presName="levelTx" presStyleLbl="revTx" presStyleIdx="0" presStyleCnt="0">
        <dgm:presLayoutVars>
          <dgm:chMax val="1"/>
          <dgm:bulletEnabled val="1"/>
        </dgm:presLayoutVars>
      </dgm:prSet>
      <dgm:spPr/>
    </dgm:pt>
    <dgm:pt modelId="{3C0177D5-3441-4C62-8937-EF75F64859C7}" type="pres">
      <dgm:prSet presAssocID="{99F06615-5CA1-400A-8FDD-1FCA01F09C16}" presName="Name8" presStyleCnt="0"/>
      <dgm:spPr/>
    </dgm:pt>
    <dgm:pt modelId="{384A997E-30CF-4D59-B878-8C9128BAB894}" type="pres">
      <dgm:prSet presAssocID="{99F06615-5CA1-400A-8FDD-1FCA01F09C16}" presName="level" presStyleLbl="node1" presStyleIdx="3" presStyleCnt="5">
        <dgm:presLayoutVars>
          <dgm:chMax val="1"/>
          <dgm:bulletEnabled val="1"/>
        </dgm:presLayoutVars>
      </dgm:prSet>
      <dgm:spPr/>
    </dgm:pt>
    <dgm:pt modelId="{80ACE7EB-03A2-4323-BB92-3E19E561C27E}" type="pres">
      <dgm:prSet presAssocID="{99F06615-5CA1-400A-8FDD-1FCA01F09C16}" presName="levelTx" presStyleLbl="revTx" presStyleIdx="0" presStyleCnt="0">
        <dgm:presLayoutVars>
          <dgm:chMax val="1"/>
          <dgm:bulletEnabled val="1"/>
        </dgm:presLayoutVars>
      </dgm:prSet>
      <dgm:spPr/>
    </dgm:pt>
    <dgm:pt modelId="{59BB88A6-2265-4669-8C6A-9EC703581B33}" type="pres">
      <dgm:prSet presAssocID="{CB51C8A1-6657-4826-8319-917501363DAA}" presName="Name8" presStyleCnt="0"/>
      <dgm:spPr/>
    </dgm:pt>
    <dgm:pt modelId="{FD442F1B-339D-46E0-8A3E-E7AE82A1AF6E}" type="pres">
      <dgm:prSet presAssocID="{CB51C8A1-6657-4826-8319-917501363DAA}" presName="level" presStyleLbl="node1" presStyleIdx="4" presStyleCnt="5">
        <dgm:presLayoutVars>
          <dgm:chMax val="1"/>
          <dgm:bulletEnabled val="1"/>
        </dgm:presLayoutVars>
      </dgm:prSet>
      <dgm:spPr/>
    </dgm:pt>
    <dgm:pt modelId="{F833F56B-E879-4933-8334-BD2F37827B06}" type="pres">
      <dgm:prSet presAssocID="{CB51C8A1-6657-4826-8319-917501363DAA}" presName="levelTx" presStyleLbl="revTx" presStyleIdx="0" presStyleCnt="0">
        <dgm:presLayoutVars>
          <dgm:chMax val="1"/>
          <dgm:bulletEnabled val="1"/>
        </dgm:presLayoutVars>
      </dgm:prSet>
      <dgm:spPr/>
    </dgm:pt>
  </dgm:ptLst>
  <dgm:cxnLst>
    <dgm:cxn modelId="{A92A981E-37CA-42AC-A6A2-44814D5F5EE2}" srcId="{FC15DDEF-9A3E-482C-8BD1-6F917E6B4D3B}" destId="{99F06615-5CA1-400A-8FDD-1FCA01F09C16}" srcOrd="3" destOrd="0" parTransId="{ABFA024E-68BB-49F9-8C26-FFFA3BF02360}" sibTransId="{72160FD5-4CD3-4317-8780-9C04C8BEB4EA}"/>
    <dgm:cxn modelId="{5114201F-B80F-45AF-8598-0D1EBE8FB8A3}" type="presOf" srcId="{99F06615-5CA1-400A-8FDD-1FCA01F09C16}" destId="{80ACE7EB-03A2-4323-BB92-3E19E561C27E}" srcOrd="1" destOrd="0" presId="urn:microsoft.com/office/officeart/2005/8/layout/pyramid1"/>
    <dgm:cxn modelId="{E460C761-F9C0-49D7-8905-0B217FE0B0C4}" srcId="{FC15DDEF-9A3E-482C-8BD1-6F917E6B4D3B}" destId="{D5C4C2DA-FEB6-4D5C-A391-CE5573A736D8}" srcOrd="0" destOrd="0" parTransId="{045366AE-D837-47D9-9C34-2CA1F1F04601}" sibTransId="{38EBF096-70B1-4967-9F8F-688BEFF4DB8B}"/>
    <dgm:cxn modelId="{9825DB6D-B40C-4FC3-A097-0BB715E0A324}" type="presOf" srcId="{9FB450EE-37E6-401E-9B43-303735791870}" destId="{F5136690-3695-44CE-B5D3-570F5B61581E}" srcOrd="0" destOrd="0" presId="urn:microsoft.com/office/officeart/2005/8/layout/pyramid1"/>
    <dgm:cxn modelId="{24009D53-A06D-4716-BD38-D65D8FAC9970}" type="presOf" srcId="{EF1FAE81-FF05-43D4-807B-47B27E2BC805}" destId="{26E27242-D8AC-4075-86AD-AC0E2D9FA76A}" srcOrd="1" destOrd="0" presId="urn:microsoft.com/office/officeart/2005/8/layout/pyramid1"/>
    <dgm:cxn modelId="{C646A457-C10F-4818-8877-16457247ADAE}" type="presOf" srcId="{FC15DDEF-9A3E-482C-8BD1-6F917E6B4D3B}" destId="{4B16CD92-8236-405C-B360-DD4E695E74B3}" srcOrd="0" destOrd="0" presId="urn:microsoft.com/office/officeart/2005/8/layout/pyramid1"/>
    <dgm:cxn modelId="{9BF1DC8B-1227-429E-AFA6-9FF78B7BFAB4}" type="presOf" srcId="{9FB450EE-37E6-401E-9B43-303735791870}" destId="{99EA977F-A27B-4273-8E67-3778112D94A9}" srcOrd="1" destOrd="0" presId="urn:microsoft.com/office/officeart/2005/8/layout/pyramid1"/>
    <dgm:cxn modelId="{02AEEB8D-FD6B-4797-AF44-2D5D375EAD42}" srcId="{FC15DDEF-9A3E-482C-8BD1-6F917E6B4D3B}" destId="{9FB450EE-37E6-401E-9B43-303735791870}" srcOrd="2" destOrd="0" parTransId="{12019539-90E8-4587-8622-0622C300F9B3}" sibTransId="{DADA2853-052C-4D42-AEDF-6C3AF3CA444C}"/>
    <dgm:cxn modelId="{FB608C8E-5C5E-477B-B86B-196710C24F92}" type="presOf" srcId="{D5C4C2DA-FEB6-4D5C-A391-CE5573A736D8}" destId="{9C1FEABD-3B2E-4361-A983-1B2A90427BF3}" srcOrd="1" destOrd="0" presId="urn:microsoft.com/office/officeart/2005/8/layout/pyramid1"/>
    <dgm:cxn modelId="{F0CDD1AA-C99F-4143-AA74-D57A6564B6E4}" type="presOf" srcId="{99F06615-5CA1-400A-8FDD-1FCA01F09C16}" destId="{384A997E-30CF-4D59-B878-8C9128BAB894}" srcOrd="0" destOrd="0" presId="urn:microsoft.com/office/officeart/2005/8/layout/pyramid1"/>
    <dgm:cxn modelId="{EE633DAF-E7C8-4460-B951-B5CA0BAD0258}" type="presOf" srcId="{CB51C8A1-6657-4826-8319-917501363DAA}" destId="{FD442F1B-339D-46E0-8A3E-E7AE82A1AF6E}" srcOrd="0" destOrd="0" presId="urn:microsoft.com/office/officeart/2005/8/layout/pyramid1"/>
    <dgm:cxn modelId="{507FFFB3-DE2D-45C9-9962-341D4F30CEC0}" type="presOf" srcId="{D5C4C2DA-FEB6-4D5C-A391-CE5573A736D8}" destId="{955612B4-D008-454C-8CF8-12C9D15EC4A1}" srcOrd="0" destOrd="0" presId="urn:microsoft.com/office/officeart/2005/8/layout/pyramid1"/>
    <dgm:cxn modelId="{1BC79CB5-FECA-4D8D-BC84-0044E6D7D010}" srcId="{FC15DDEF-9A3E-482C-8BD1-6F917E6B4D3B}" destId="{EF1FAE81-FF05-43D4-807B-47B27E2BC805}" srcOrd="1" destOrd="0" parTransId="{02118E63-33B8-44FD-960E-D0E40E9C13AD}" sibTransId="{856BEF8A-C54A-462B-BEF6-69D230BD4191}"/>
    <dgm:cxn modelId="{C91646C2-C40D-4B24-B84F-55B1C484A3AC}" type="presOf" srcId="{EF1FAE81-FF05-43D4-807B-47B27E2BC805}" destId="{810D60E4-5805-4CFB-B7B0-1076F2FBCFAD}" srcOrd="0" destOrd="0" presId="urn:microsoft.com/office/officeart/2005/8/layout/pyramid1"/>
    <dgm:cxn modelId="{10AAC4CF-38C7-41F9-9BAA-D0E44AE50613}" type="presOf" srcId="{CB51C8A1-6657-4826-8319-917501363DAA}" destId="{F833F56B-E879-4933-8334-BD2F37827B06}" srcOrd="1" destOrd="0" presId="urn:microsoft.com/office/officeart/2005/8/layout/pyramid1"/>
    <dgm:cxn modelId="{DAA2AEF4-0D78-488E-8D7D-6A3D0D035F93}" srcId="{FC15DDEF-9A3E-482C-8BD1-6F917E6B4D3B}" destId="{CB51C8A1-6657-4826-8319-917501363DAA}" srcOrd="4" destOrd="0" parTransId="{151A6019-1999-4F41-B9AE-B23A467D1CA1}" sibTransId="{F328E386-CC3C-4C51-9E3E-F3943F88B880}"/>
    <dgm:cxn modelId="{D8BFA4CF-5ECC-43D5-9A7A-0CC54835DF1E}" type="presParOf" srcId="{4B16CD92-8236-405C-B360-DD4E695E74B3}" destId="{7F1BB4A5-300E-442D-8927-7AFEC3642534}" srcOrd="0" destOrd="0" presId="urn:microsoft.com/office/officeart/2005/8/layout/pyramid1"/>
    <dgm:cxn modelId="{ABD7CD0C-F9FA-494A-A97A-3C361CD4AB44}" type="presParOf" srcId="{7F1BB4A5-300E-442D-8927-7AFEC3642534}" destId="{955612B4-D008-454C-8CF8-12C9D15EC4A1}" srcOrd="0" destOrd="0" presId="urn:microsoft.com/office/officeart/2005/8/layout/pyramid1"/>
    <dgm:cxn modelId="{319722F6-E5F6-4B64-9BE7-AD5912D4C4F6}" type="presParOf" srcId="{7F1BB4A5-300E-442D-8927-7AFEC3642534}" destId="{9C1FEABD-3B2E-4361-A983-1B2A90427BF3}" srcOrd="1" destOrd="0" presId="urn:microsoft.com/office/officeart/2005/8/layout/pyramid1"/>
    <dgm:cxn modelId="{0672BC11-1E8A-4D1E-A5FC-DA12E08AA0B0}" type="presParOf" srcId="{4B16CD92-8236-405C-B360-DD4E695E74B3}" destId="{DC478BC1-49A4-4600-9165-EEF612517E59}" srcOrd="1" destOrd="0" presId="urn:microsoft.com/office/officeart/2005/8/layout/pyramid1"/>
    <dgm:cxn modelId="{8633E8E9-8235-44EA-AF1E-52565E104779}" type="presParOf" srcId="{DC478BC1-49A4-4600-9165-EEF612517E59}" destId="{810D60E4-5805-4CFB-B7B0-1076F2FBCFAD}" srcOrd="0" destOrd="0" presId="urn:microsoft.com/office/officeart/2005/8/layout/pyramid1"/>
    <dgm:cxn modelId="{D0B01014-E1BC-43C1-B166-843433C17C7E}" type="presParOf" srcId="{DC478BC1-49A4-4600-9165-EEF612517E59}" destId="{26E27242-D8AC-4075-86AD-AC0E2D9FA76A}" srcOrd="1" destOrd="0" presId="urn:microsoft.com/office/officeart/2005/8/layout/pyramid1"/>
    <dgm:cxn modelId="{8F24EC57-598B-478D-A46F-C205408E62EF}" type="presParOf" srcId="{4B16CD92-8236-405C-B360-DD4E695E74B3}" destId="{0549FBB9-6219-46A4-AB60-5E4C7493DFB0}" srcOrd="2" destOrd="0" presId="urn:microsoft.com/office/officeart/2005/8/layout/pyramid1"/>
    <dgm:cxn modelId="{D9E87EE4-7603-4881-8662-02B02F6E34D2}" type="presParOf" srcId="{0549FBB9-6219-46A4-AB60-5E4C7493DFB0}" destId="{F5136690-3695-44CE-B5D3-570F5B61581E}" srcOrd="0" destOrd="0" presId="urn:microsoft.com/office/officeart/2005/8/layout/pyramid1"/>
    <dgm:cxn modelId="{9F86D195-C4DC-4824-9101-17F5CA6927BD}" type="presParOf" srcId="{0549FBB9-6219-46A4-AB60-5E4C7493DFB0}" destId="{99EA977F-A27B-4273-8E67-3778112D94A9}" srcOrd="1" destOrd="0" presId="urn:microsoft.com/office/officeart/2005/8/layout/pyramid1"/>
    <dgm:cxn modelId="{FD9E921E-14CC-4B0C-8820-6287F17E96AF}" type="presParOf" srcId="{4B16CD92-8236-405C-B360-DD4E695E74B3}" destId="{3C0177D5-3441-4C62-8937-EF75F64859C7}" srcOrd="3" destOrd="0" presId="urn:microsoft.com/office/officeart/2005/8/layout/pyramid1"/>
    <dgm:cxn modelId="{FD98308C-068D-4AEB-B002-3AB85ABA5B72}" type="presParOf" srcId="{3C0177D5-3441-4C62-8937-EF75F64859C7}" destId="{384A997E-30CF-4D59-B878-8C9128BAB894}" srcOrd="0" destOrd="0" presId="urn:microsoft.com/office/officeart/2005/8/layout/pyramid1"/>
    <dgm:cxn modelId="{688B2414-220D-450E-BB99-BAE7F91D292C}" type="presParOf" srcId="{3C0177D5-3441-4C62-8937-EF75F64859C7}" destId="{80ACE7EB-03A2-4323-BB92-3E19E561C27E}" srcOrd="1" destOrd="0" presId="urn:microsoft.com/office/officeart/2005/8/layout/pyramid1"/>
    <dgm:cxn modelId="{17EC3519-7832-4E6C-8F68-85C95AE3F6B7}" type="presParOf" srcId="{4B16CD92-8236-405C-B360-DD4E695E74B3}" destId="{59BB88A6-2265-4669-8C6A-9EC703581B33}" srcOrd="4" destOrd="0" presId="urn:microsoft.com/office/officeart/2005/8/layout/pyramid1"/>
    <dgm:cxn modelId="{96920F84-056D-4A28-B233-F5A7D68B1064}" type="presParOf" srcId="{59BB88A6-2265-4669-8C6A-9EC703581B33}" destId="{FD442F1B-339D-46E0-8A3E-E7AE82A1AF6E}" srcOrd="0" destOrd="0" presId="urn:microsoft.com/office/officeart/2005/8/layout/pyramid1"/>
    <dgm:cxn modelId="{BF7244BE-327E-4BBB-B4B0-DC123BD8CB7D}" type="presParOf" srcId="{59BB88A6-2265-4669-8C6A-9EC703581B33}" destId="{F833F56B-E879-4933-8334-BD2F37827B0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C15DDEF-9A3E-482C-8BD1-6F917E6B4D3B}" type="doc">
      <dgm:prSet loTypeId="urn:microsoft.com/office/officeart/2005/8/layout/pyramid1" loCatId="pyramid" qsTypeId="urn:microsoft.com/office/officeart/2005/8/quickstyle/simple1" qsCatId="simple" csTypeId="urn:microsoft.com/office/officeart/2005/8/colors/accent1_2" csCatId="accent1" phldr="1"/>
      <dgm:spPr/>
    </dgm:pt>
    <dgm:pt modelId="{D5C4C2DA-FEB6-4D5C-A391-CE5573A736D8}">
      <dgm:prSet phldrT="[Texto]" custT="1"/>
      <dgm:spPr>
        <a:solidFill>
          <a:srgbClr val="FF5969"/>
        </a:solidFill>
      </dgm:spPr>
      <dgm:t>
        <a:bodyPr/>
        <a:lstStyle/>
        <a:p>
          <a:endParaRPr lang="es-PA" sz="2000" b="1" dirty="0">
            <a:effectLst>
              <a:outerShdw blurRad="38100" dist="38100" dir="2700000" algn="tl">
                <a:srgbClr val="000000">
                  <a:alpha val="43137"/>
                </a:srgbClr>
              </a:outerShdw>
            </a:effectLst>
            <a:latin typeface="+mj-lt"/>
          </a:endParaRPr>
        </a:p>
      </dgm:t>
    </dgm:pt>
    <dgm:pt modelId="{045366AE-D837-47D9-9C34-2CA1F1F04601}" type="parTrans" cxnId="{E460C761-F9C0-49D7-8905-0B217FE0B0C4}">
      <dgm:prSet/>
      <dgm:spPr/>
      <dgm:t>
        <a:bodyPr/>
        <a:lstStyle/>
        <a:p>
          <a:endParaRPr lang="es-PA"/>
        </a:p>
      </dgm:t>
    </dgm:pt>
    <dgm:pt modelId="{38EBF096-70B1-4967-9F8F-688BEFF4DB8B}" type="sibTrans" cxnId="{E460C761-F9C0-49D7-8905-0B217FE0B0C4}">
      <dgm:prSet/>
      <dgm:spPr/>
      <dgm:t>
        <a:bodyPr/>
        <a:lstStyle/>
        <a:p>
          <a:endParaRPr lang="es-PA"/>
        </a:p>
      </dgm:t>
    </dgm:pt>
    <dgm:pt modelId="{EF1FAE81-FF05-43D4-807B-47B27E2BC805}">
      <dgm:prSet phldrT="[Texto]" custT="1"/>
      <dgm:spPr>
        <a:solidFill>
          <a:srgbClr val="52C9BD"/>
        </a:solidFill>
      </dgm:spPr>
      <dgm:t>
        <a:bodyPr/>
        <a:lstStyle/>
        <a:p>
          <a:endParaRPr lang="es-PA" sz="2000" b="1" dirty="0">
            <a:effectLst>
              <a:outerShdw blurRad="38100" dist="38100" dir="2700000" algn="tl">
                <a:srgbClr val="000000">
                  <a:alpha val="43137"/>
                </a:srgbClr>
              </a:outerShdw>
            </a:effectLst>
            <a:latin typeface="+mj-lt"/>
          </a:endParaRPr>
        </a:p>
      </dgm:t>
    </dgm:pt>
    <dgm:pt modelId="{02118E63-33B8-44FD-960E-D0E40E9C13AD}" type="parTrans" cxnId="{1BC79CB5-FECA-4D8D-BC84-0044E6D7D010}">
      <dgm:prSet/>
      <dgm:spPr/>
      <dgm:t>
        <a:bodyPr/>
        <a:lstStyle/>
        <a:p>
          <a:endParaRPr lang="es-PA"/>
        </a:p>
      </dgm:t>
    </dgm:pt>
    <dgm:pt modelId="{856BEF8A-C54A-462B-BEF6-69D230BD4191}" type="sibTrans" cxnId="{1BC79CB5-FECA-4D8D-BC84-0044E6D7D010}">
      <dgm:prSet/>
      <dgm:spPr/>
      <dgm:t>
        <a:bodyPr/>
        <a:lstStyle/>
        <a:p>
          <a:endParaRPr lang="es-PA"/>
        </a:p>
      </dgm:t>
    </dgm:pt>
    <dgm:pt modelId="{CB51C8A1-6657-4826-8319-917501363DAA}">
      <dgm:prSet phldrT="[Texto]" custT="1"/>
      <dgm:spPr>
        <a:solidFill>
          <a:srgbClr val="92D050"/>
        </a:solidFill>
      </dgm:spPr>
      <dgm:t>
        <a:bodyPr/>
        <a:lstStyle/>
        <a:p>
          <a:r>
            <a:rPr lang="es-PA" sz="2000" b="1" dirty="0">
              <a:effectLst>
                <a:outerShdw blurRad="38100" dist="38100" dir="2700000" algn="tl">
                  <a:srgbClr val="000000">
                    <a:alpha val="43137"/>
                  </a:srgbClr>
                </a:outerShdw>
              </a:effectLst>
              <a:latin typeface="+mj-lt"/>
            </a:rPr>
            <a:t>Necesidades Fisiológicas</a:t>
          </a:r>
        </a:p>
      </dgm:t>
    </dgm:pt>
    <dgm:pt modelId="{151A6019-1999-4F41-B9AE-B23A467D1CA1}" type="parTrans" cxnId="{DAA2AEF4-0D78-488E-8D7D-6A3D0D035F93}">
      <dgm:prSet/>
      <dgm:spPr/>
      <dgm:t>
        <a:bodyPr/>
        <a:lstStyle/>
        <a:p>
          <a:endParaRPr lang="es-PA"/>
        </a:p>
      </dgm:t>
    </dgm:pt>
    <dgm:pt modelId="{F328E386-CC3C-4C51-9E3E-F3943F88B880}" type="sibTrans" cxnId="{DAA2AEF4-0D78-488E-8D7D-6A3D0D035F93}">
      <dgm:prSet/>
      <dgm:spPr/>
      <dgm:t>
        <a:bodyPr/>
        <a:lstStyle/>
        <a:p>
          <a:endParaRPr lang="es-PA"/>
        </a:p>
      </dgm:t>
    </dgm:pt>
    <dgm:pt modelId="{99F06615-5CA1-400A-8FDD-1FCA01F09C16}">
      <dgm:prSet phldrT="[Texto]" custT="1"/>
      <dgm:spPr>
        <a:solidFill>
          <a:srgbClr val="5D7373"/>
        </a:solidFill>
      </dgm:spPr>
      <dgm:t>
        <a:bodyPr/>
        <a:lstStyle/>
        <a:p>
          <a:endParaRPr lang="es-PA" sz="2000" b="1" dirty="0">
            <a:effectLst>
              <a:outerShdw blurRad="38100" dist="38100" dir="2700000" algn="tl">
                <a:srgbClr val="000000">
                  <a:alpha val="43137"/>
                </a:srgbClr>
              </a:outerShdw>
            </a:effectLst>
            <a:latin typeface="+mj-lt"/>
          </a:endParaRPr>
        </a:p>
      </dgm:t>
    </dgm:pt>
    <dgm:pt modelId="{72160FD5-4CD3-4317-8780-9C04C8BEB4EA}" type="sibTrans" cxnId="{A92A981E-37CA-42AC-A6A2-44814D5F5EE2}">
      <dgm:prSet/>
      <dgm:spPr/>
      <dgm:t>
        <a:bodyPr/>
        <a:lstStyle/>
        <a:p>
          <a:endParaRPr lang="es-PA"/>
        </a:p>
      </dgm:t>
    </dgm:pt>
    <dgm:pt modelId="{ABFA024E-68BB-49F9-8C26-FFFA3BF02360}" type="parTrans" cxnId="{A92A981E-37CA-42AC-A6A2-44814D5F5EE2}">
      <dgm:prSet/>
      <dgm:spPr/>
      <dgm:t>
        <a:bodyPr/>
        <a:lstStyle/>
        <a:p>
          <a:endParaRPr lang="es-PA"/>
        </a:p>
      </dgm:t>
    </dgm:pt>
    <dgm:pt modelId="{9FB450EE-37E6-401E-9B43-303735791870}">
      <dgm:prSet phldrT="[Texto]" custT="1"/>
      <dgm:spPr>
        <a:solidFill>
          <a:srgbClr val="FEC630"/>
        </a:solidFill>
      </dgm:spPr>
      <dgm:t>
        <a:bodyPr/>
        <a:lstStyle/>
        <a:p>
          <a:endParaRPr lang="es-PA" sz="2000" b="1" dirty="0">
            <a:effectLst>
              <a:outerShdw blurRad="38100" dist="38100" dir="2700000" algn="tl">
                <a:srgbClr val="000000">
                  <a:alpha val="43137"/>
                </a:srgbClr>
              </a:outerShdw>
            </a:effectLst>
            <a:latin typeface="+mj-lt"/>
          </a:endParaRPr>
        </a:p>
      </dgm:t>
    </dgm:pt>
    <dgm:pt modelId="{DADA2853-052C-4D42-AEDF-6C3AF3CA444C}" type="sibTrans" cxnId="{02AEEB8D-FD6B-4797-AF44-2D5D375EAD42}">
      <dgm:prSet/>
      <dgm:spPr/>
      <dgm:t>
        <a:bodyPr/>
        <a:lstStyle/>
        <a:p>
          <a:endParaRPr lang="es-PA"/>
        </a:p>
      </dgm:t>
    </dgm:pt>
    <dgm:pt modelId="{12019539-90E8-4587-8622-0622C300F9B3}" type="parTrans" cxnId="{02AEEB8D-FD6B-4797-AF44-2D5D375EAD42}">
      <dgm:prSet/>
      <dgm:spPr/>
      <dgm:t>
        <a:bodyPr/>
        <a:lstStyle/>
        <a:p>
          <a:endParaRPr lang="es-PA"/>
        </a:p>
      </dgm:t>
    </dgm:pt>
    <dgm:pt modelId="{4B16CD92-8236-405C-B360-DD4E695E74B3}" type="pres">
      <dgm:prSet presAssocID="{FC15DDEF-9A3E-482C-8BD1-6F917E6B4D3B}" presName="Name0" presStyleCnt="0">
        <dgm:presLayoutVars>
          <dgm:dir/>
          <dgm:animLvl val="lvl"/>
          <dgm:resizeHandles val="exact"/>
        </dgm:presLayoutVars>
      </dgm:prSet>
      <dgm:spPr/>
    </dgm:pt>
    <dgm:pt modelId="{7F1BB4A5-300E-442D-8927-7AFEC3642534}" type="pres">
      <dgm:prSet presAssocID="{D5C4C2DA-FEB6-4D5C-A391-CE5573A736D8}" presName="Name8" presStyleCnt="0"/>
      <dgm:spPr/>
    </dgm:pt>
    <dgm:pt modelId="{955612B4-D008-454C-8CF8-12C9D15EC4A1}" type="pres">
      <dgm:prSet presAssocID="{D5C4C2DA-FEB6-4D5C-A391-CE5573A736D8}" presName="level" presStyleLbl="node1" presStyleIdx="0" presStyleCnt="5">
        <dgm:presLayoutVars>
          <dgm:chMax val="1"/>
          <dgm:bulletEnabled val="1"/>
        </dgm:presLayoutVars>
      </dgm:prSet>
      <dgm:spPr/>
    </dgm:pt>
    <dgm:pt modelId="{9C1FEABD-3B2E-4361-A983-1B2A90427BF3}" type="pres">
      <dgm:prSet presAssocID="{D5C4C2DA-FEB6-4D5C-A391-CE5573A736D8}" presName="levelTx" presStyleLbl="revTx" presStyleIdx="0" presStyleCnt="0">
        <dgm:presLayoutVars>
          <dgm:chMax val="1"/>
          <dgm:bulletEnabled val="1"/>
        </dgm:presLayoutVars>
      </dgm:prSet>
      <dgm:spPr/>
    </dgm:pt>
    <dgm:pt modelId="{DC478BC1-49A4-4600-9165-EEF612517E59}" type="pres">
      <dgm:prSet presAssocID="{EF1FAE81-FF05-43D4-807B-47B27E2BC805}" presName="Name8" presStyleCnt="0"/>
      <dgm:spPr/>
    </dgm:pt>
    <dgm:pt modelId="{810D60E4-5805-4CFB-B7B0-1076F2FBCFAD}" type="pres">
      <dgm:prSet presAssocID="{EF1FAE81-FF05-43D4-807B-47B27E2BC805}" presName="level" presStyleLbl="node1" presStyleIdx="1" presStyleCnt="5">
        <dgm:presLayoutVars>
          <dgm:chMax val="1"/>
          <dgm:bulletEnabled val="1"/>
        </dgm:presLayoutVars>
      </dgm:prSet>
      <dgm:spPr/>
    </dgm:pt>
    <dgm:pt modelId="{26E27242-D8AC-4075-86AD-AC0E2D9FA76A}" type="pres">
      <dgm:prSet presAssocID="{EF1FAE81-FF05-43D4-807B-47B27E2BC805}" presName="levelTx" presStyleLbl="revTx" presStyleIdx="0" presStyleCnt="0">
        <dgm:presLayoutVars>
          <dgm:chMax val="1"/>
          <dgm:bulletEnabled val="1"/>
        </dgm:presLayoutVars>
      </dgm:prSet>
      <dgm:spPr/>
    </dgm:pt>
    <dgm:pt modelId="{0549FBB9-6219-46A4-AB60-5E4C7493DFB0}" type="pres">
      <dgm:prSet presAssocID="{9FB450EE-37E6-401E-9B43-303735791870}" presName="Name8" presStyleCnt="0"/>
      <dgm:spPr/>
    </dgm:pt>
    <dgm:pt modelId="{F5136690-3695-44CE-B5D3-570F5B61581E}" type="pres">
      <dgm:prSet presAssocID="{9FB450EE-37E6-401E-9B43-303735791870}" presName="level" presStyleLbl="node1" presStyleIdx="2" presStyleCnt="5">
        <dgm:presLayoutVars>
          <dgm:chMax val="1"/>
          <dgm:bulletEnabled val="1"/>
        </dgm:presLayoutVars>
      </dgm:prSet>
      <dgm:spPr/>
    </dgm:pt>
    <dgm:pt modelId="{99EA977F-A27B-4273-8E67-3778112D94A9}" type="pres">
      <dgm:prSet presAssocID="{9FB450EE-37E6-401E-9B43-303735791870}" presName="levelTx" presStyleLbl="revTx" presStyleIdx="0" presStyleCnt="0">
        <dgm:presLayoutVars>
          <dgm:chMax val="1"/>
          <dgm:bulletEnabled val="1"/>
        </dgm:presLayoutVars>
      </dgm:prSet>
      <dgm:spPr/>
    </dgm:pt>
    <dgm:pt modelId="{3C0177D5-3441-4C62-8937-EF75F64859C7}" type="pres">
      <dgm:prSet presAssocID="{99F06615-5CA1-400A-8FDD-1FCA01F09C16}" presName="Name8" presStyleCnt="0"/>
      <dgm:spPr/>
    </dgm:pt>
    <dgm:pt modelId="{384A997E-30CF-4D59-B878-8C9128BAB894}" type="pres">
      <dgm:prSet presAssocID="{99F06615-5CA1-400A-8FDD-1FCA01F09C16}" presName="level" presStyleLbl="node1" presStyleIdx="3" presStyleCnt="5">
        <dgm:presLayoutVars>
          <dgm:chMax val="1"/>
          <dgm:bulletEnabled val="1"/>
        </dgm:presLayoutVars>
      </dgm:prSet>
      <dgm:spPr/>
    </dgm:pt>
    <dgm:pt modelId="{80ACE7EB-03A2-4323-BB92-3E19E561C27E}" type="pres">
      <dgm:prSet presAssocID="{99F06615-5CA1-400A-8FDD-1FCA01F09C16}" presName="levelTx" presStyleLbl="revTx" presStyleIdx="0" presStyleCnt="0">
        <dgm:presLayoutVars>
          <dgm:chMax val="1"/>
          <dgm:bulletEnabled val="1"/>
        </dgm:presLayoutVars>
      </dgm:prSet>
      <dgm:spPr/>
    </dgm:pt>
    <dgm:pt modelId="{59BB88A6-2265-4669-8C6A-9EC703581B33}" type="pres">
      <dgm:prSet presAssocID="{CB51C8A1-6657-4826-8319-917501363DAA}" presName="Name8" presStyleCnt="0"/>
      <dgm:spPr/>
    </dgm:pt>
    <dgm:pt modelId="{FD442F1B-339D-46E0-8A3E-E7AE82A1AF6E}" type="pres">
      <dgm:prSet presAssocID="{CB51C8A1-6657-4826-8319-917501363DAA}" presName="level" presStyleLbl="node1" presStyleIdx="4" presStyleCnt="5">
        <dgm:presLayoutVars>
          <dgm:chMax val="1"/>
          <dgm:bulletEnabled val="1"/>
        </dgm:presLayoutVars>
      </dgm:prSet>
      <dgm:spPr/>
    </dgm:pt>
    <dgm:pt modelId="{F833F56B-E879-4933-8334-BD2F37827B06}" type="pres">
      <dgm:prSet presAssocID="{CB51C8A1-6657-4826-8319-917501363DAA}" presName="levelTx" presStyleLbl="revTx" presStyleIdx="0" presStyleCnt="0">
        <dgm:presLayoutVars>
          <dgm:chMax val="1"/>
          <dgm:bulletEnabled val="1"/>
        </dgm:presLayoutVars>
      </dgm:prSet>
      <dgm:spPr/>
    </dgm:pt>
  </dgm:ptLst>
  <dgm:cxnLst>
    <dgm:cxn modelId="{A92A981E-37CA-42AC-A6A2-44814D5F5EE2}" srcId="{FC15DDEF-9A3E-482C-8BD1-6F917E6B4D3B}" destId="{99F06615-5CA1-400A-8FDD-1FCA01F09C16}" srcOrd="3" destOrd="0" parTransId="{ABFA024E-68BB-49F9-8C26-FFFA3BF02360}" sibTransId="{72160FD5-4CD3-4317-8780-9C04C8BEB4EA}"/>
    <dgm:cxn modelId="{37641B5D-2D58-45E4-A456-C8B86AFF5158}" type="presOf" srcId="{CB51C8A1-6657-4826-8319-917501363DAA}" destId="{F833F56B-E879-4933-8334-BD2F37827B06}" srcOrd="1" destOrd="0" presId="urn:microsoft.com/office/officeart/2005/8/layout/pyramid1"/>
    <dgm:cxn modelId="{E460C761-F9C0-49D7-8905-0B217FE0B0C4}" srcId="{FC15DDEF-9A3E-482C-8BD1-6F917E6B4D3B}" destId="{D5C4C2DA-FEB6-4D5C-A391-CE5573A736D8}" srcOrd="0" destOrd="0" parTransId="{045366AE-D837-47D9-9C34-2CA1F1F04601}" sibTransId="{38EBF096-70B1-4967-9F8F-688BEFF4DB8B}"/>
    <dgm:cxn modelId="{19B49454-6603-4515-ABAA-8A93F7EF4647}" type="presOf" srcId="{99F06615-5CA1-400A-8FDD-1FCA01F09C16}" destId="{80ACE7EB-03A2-4323-BB92-3E19E561C27E}" srcOrd="1" destOrd="0" presId="urn:microsoft.com/office/officeart/2005/8/layout/pyramid1"/>
    <dgm:cxn modelId="{B37C0D57-04CF-4041-BAC0-576B6B5528EE}" type="presOf" srcId="{CB51C8A1-6657-4826-8319-917501363DAA}" destId="{FD442F1B-339D-46E0-8A3E-E7AE82A1AF6E}" srcOrd="0" destOrd="0" presId="urn:microsoft.com/office/officeart/2005/8/layout/pyramid1"/>
    <dgm:cxn modelId="{16989959-62D5-4908-93F3-B4289792BD4D}" type="presOf" srcId="{EF1FAE81-FF05-43D4-807B-47B27E2BC805}" destId="{810D60E4-5805-4CFB-B7B0-1076F2FBCFAD}" srcOrd="0" destOrd="0" presId="urn:microsoft.com/office/officeart/2005/8/layout/pyramid1"/>
    <dgm:cxn modelId="{02AEEB8D-FD6B-4797-AF44-2D5D375EAD42}" srcId="{FC15DDEF-9A3E-482C-8BD1-6F917E6B4D3B}" destId="{9FB450EE-37E6-401E-9B43-303735791870}" srcOrd="2" destOrd="0" parTransId="{12019539-90E8-4587-8622-0622C300F9B3}" sibTransId="{DADA2853-052C-4D42-AEDF-6C3AF3CA444C}"/>
    <dgm:cxn modelId="{D4ABAF94-A7B7-4F5E-B903-9832C57D67EB}" type="presOf" srcId="{9FB450EE-37E6-401E-9B43-303735791870}" destId="{99EA977F-A27B-4273-8E67-3778112D94A9}" srcOrd="1" destOrd="0" presId="urn:microsoft.com/office/officeart/2005/8/layout/pyramid1"/>
    <dgm:cxn modelId="{1BC79CB5-FECA-4D8D-BC84-0044E6D7D010}" srcId="{FC15DDEF-9A3E-482C-8BD1-6F917E6B4D3B}" destId="{EF1FAE81-FF05-43D4-807B-47B27E2BC805}" srcOrd="1" destOrd="0" parTransId="{02118E63-33B8-44FD-960E-D0E40E9C13AD}" sibTransId="{856BEF8A-C54A-462B-BEF6-69D230BD4191}"/>
    <dgm:cxn modelId="{1B9729B8-2F64-4C0E-BF52-37F536A8DD52}" type="presOf" srcId="{D5C4C2DA-FEB6-4D5C-A391-CE5573A736D8}" destId="{955612B4-D008-454C-8CF8-12C9D15EC4A1}" srcOrd="0" destOrd="0" presId="urn:microsoft.com/office/officeart/2005/8/layout/pyramid1"/>
    <dgm:cxn modelId="{274FD6B8-1025-4F45-BD1E-5BB21C728A80}" type="presOf" srcId="{FC15DDEF-9A3E-482C-8BD1-6F917E6B4D3B}" destId="{4B16CD92-8236-405C-B360-DD4E695E74B3}" srcOrd="0" destOrd="0" presId="urn:microsoft.com/office/officeart/2005/8/layout/pyramid1"/>
    <dgm:cxn modelId="{740907CA-081A-4FF7-9023-9716FE3D747A}" type="presOf" srcId="{EF1FAE81-FF05-43D4-807B-47B27E2BC805}" destId="{26E27242-D8AC-4075-86AD-AC0E2D9FA76A}" srcOrd="1" destOrd="0" presId="urn:microsoft.com/office/officeart/2005/8/layout/pyramid1"/>
    <dgm:cxn modelId="{4F1F5CE9-11D8-4901-B652-0A6BC8268EA8}" type="presOf" srcId="{9FB450EE-37E6-401E-9B43-303735791870}" destId="{F5136690-3695-44CE-B5D3-570F5B61581E}" srcOrd="0" destOrd="0" presId="urn:microsoft.com/office/officeart/2005/8/layout/pyramid1"/>
    <dgm:cxn modelId="{5FC9CBEA-FF09-4576-AACE-3C5D2D12C3FA}" type="presOf" srcId="{D5C4C2DA-FEB6-4D5C-A391-CE5573A736D8}" destId="{9C1FEABD-3B2E-4361-A983-1B2A90427BF3}" srcOrd="1" destOrd="0" presId="urn:microsoft.com/office/officeart/2005/8/layout/pyramid1"/>
    <dgm:cxn modelId="{4C2DF5EB-3F27-4A0B-93DC-FFE170FAB624}" type="presOf" srcId="{99F06615-5CA1-400A-8FDD-1FCA01F09C16}" destId="{384A997E-30CF-4D59-B878-8C9128BAB894}" srcOrd="0" destOrd="0" presId="urn:microsoft.com/office/officeart/2005/8/layout/pyramid1"/>
    <dgm:cxn modelId="{DAA2AEF4-0D78-488E-8D7D-6A3D0D035F93}" srcId="{FC15DDEF-9A3E-482C-8BD1-6F917E6B4D3B}" destId="{CB51C8A1-6657-4826-8319-917501363DAA}" srcOrd="4" destOrd="0" parTransId="{151A6019-1999-4F41-B9AE-B23A467D1CA1}" sibTransId="{F328E386-CC3C-4C51-9E3E-F3943F88B880}"/>
    <dgm:cxn modelId="{4FE06993-207B-4CE2-8E66-00027D79E12F}" type="presParOf" srcId="{4B16CD92-8236-405C-B360-DD4E695E74B3}" destId="{7F1BB4A5-300E-442D-8927-7AFEC3642534}" srcOrd="0" destOrd="0" presId="urn:microsoft.com/office/officeart/2005/8/layout/pyramid1"/>
    <dgm:cxn modelId="{2D1B2FAE-7B41-40DE-9F77-849C0AE34967}" type="presParOf" srcId="{7F1BB4A5-300E-442D-8927-7AFEC3642534}" destId="{955612B4-D008-454C-8CF8-12C9D15EC4A1}" srcOrd="0" destOrd="0" presId="urn:microsoft.com/office/officeart/2005/8/layout/pyramid1"/>
    <dgm:cxn modelId="{DAD76720-B7DD-4B59-BDCB-43DB9DEB45D0}" type="presParOf" srcId="{7F1BB4A5-300E-442D-8927-7AFEC3642534}" destId="{9C1FEABD-3B2E-4361-A983-1B2A90427BF3}" srcOrd="1" destOrd="0" presId="urn:microsoft.com/office/officeart/2005/8/layout/pyramid1"/>
    <dgm:cxn modelId="{6B4E81EF-A0C7-4B94-8E84-672ABAF3DE9F}" type="presParOf" srcId="{4B16CD92-8236-405C-B360-DD4E695E74B3}" destId="{DC478BC1-49A4-4600-9165-EEF612517E59}" srcOrd="1" destOrd="0" presId="urn:microsoft.com/office/officeart/2005/8/layout/pyramid1"/>
    <dgm:cxn modelId="{664E33E6-10D6-48D3-9B94-94CBB47827BC}" type="presParOf" srcId="{DC478BC1-49A4-4600-9165-EEF612517E59}" destId="{810D60E4-5805-4CFB-B7B0-1076F2FBCFAD}" srcOrd="0" destOrd="0" presId="urn:microsoft.com/office/officeart/2005/8/layout/pyramid1"/>
    <dgm:cxn modelId="{EFDCB8B4-BB2C-435C-B012-3D29A5791FA8}" type="presParOf" srcId="{DC478BC1-49A4-4600-9165-EEF612517E59}" destId="{26E27242-D8AC-4075-86AD-AC0E2D9FA76A}" srcOrd="1" destOrd="0" presId="urn:microsoft.com/office/officeart/2005/8/layout/pyramid1"/>
    <dgm:cxn modelId="{CFA534C8-2A08-4FD8-B000-320CBEA2E92E}" type="presParOf" srcId="{4B16CD92-8236-405C-B360-DD4E695E74B3}" destId="{0549FBB9-6219-46A4-AB60-5E4C7493DFB0}" srcOrd="2" destOrd="0" presId="urn:microsoft.com/office/officeart/2005/8/layout/pyramid1"/>
    <dgm:cxn modelId="{A897758A-38D0-4661-9364-030E3CF3240E}" type="presParOf" srcId="{0549FBB9-6219-46A4-AB60-5E4C7493DFB0}" destId="{F5136690-3695-44CE-B5D3-570F5B61581E}" srcOrd="0" destOrd="0" presId="urn:microsoft.com/office/officeart/2005/8/layout/pyramid1"/>
    <dgm:cxn modelId="{78B8D6C9-84CC-4328-9CAB-6272BB23C72C}" type="presParOf" srcId="{0549FBB9-6219-46A4-AB60-5E4C7493DFB0}" destId="{99EA977F-A27B-4273-8E67-3778112D94A9}" srcOrd="1" destOrd="0" presId="urn:microsoft.com/office/officeart/2005/8/layout/pyramid1"/>
    <dgm:cxn modelId="{4D3EF896-8402-42F7-AAD5-2B17EFA8E1CE}" type="presParOf" srcId="{4B16CD92-8236-405C-B360-DD4E695E74B3}" destId="{3C0177D5-3441-4C62-8937-EF75F64859C7}" srcOrd="3" destOrd="0" presId="urn:microsoft.com/office/officeart/2005/8/layout/pyramid1"/>
    <dgm:cxn modelId="{7655A310-30A3-4E91-BAEB-804A5103B880}" type="presParOf" srcId="{3C0177D5-3441-4C62-8937-EF75F64859C7}" destId="{384A997E-30CF-4D59-B878-8C9128BAB894}" srcOrd="0" destOrd="0" presId="urn:microsoft.com/office/officeart/2005/8/layout/pyramid1"/>
    <dgm:cxn modelId="{C4B7928B-300A-42B4-8CD3-98142DAB2BB8}" type="presParOf" srcId="{3C0177D5-3441-4C62-8937-EF75F64859C7}" destId="{80ACE7EB-03A2-4323-BB92-3E19E561C27E}" srcOrd="1" destOrd="0" presId="urn:microsoft.com/office/officeart/2005/8/layout/pyramid1"/>
    <dgm:cxn modelId="{6CBA53FE-B4D0-41A2-9913-D7F94C044A22}" type="presParOf" srcId="{4B16CD92-8236-405C-B360-DD4E695E74B3}" destId="{59BB88A6-2265-4669-8C6A-9EC703581B33}" srcOrd="4" destOrd="0" presId="urn:microsoft.com/office/officeart/2005/8/layout/pyramid1"/>
    <dgm:cxn modelId="{DF696B87-B83E-4DC5-8A91-13D98D442367}" type="presParOf" srcId="{59BB88A6-2265-4669-8C6A-9EC703581B33}" destId="{FD442F1B-339D-46E0-8A3E-E7AE82A1AF6E}" srcOrd="0" destOrd="0" presId="urn:microsoft.com/office/officeart/2005/8/layout/pyramid1"/>
    <dgm:cxn modelId="{EE14412C-E621-44B1-98A6-86FACDE77974}" type="presParOf" srcId="{59BB88A6-2265-4669-8C6A-9EC703581B33}" destId="{F833F56B-E879-4933-8334-BD2F37827B0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C15DDEF-9A3E-482C-8BD1-6F917E6B4D3B}" type="doc">
      <dgm:prSet loTypeId="urn:microsoft.com/office/officeart/2005/8/layout/pyramid1" loCatId="pyramid" qsTypeId="urn:microsoft.com/office/officeart/2005/8/quickstyle/simple1" qsCatId="simple" csTypeId="urn:microsoft.com/office/officeart/2005/8/colors/accent1_2" csCatId="accent1" phldr="1"/>
      <dgm:spPr/>
    </dgm:pt>
    <dgm:pt modelId="{D5C4C2DA-FEB6-4D5C-A391-CE5573A736D8}">
      <dgm:prSet phldrT="[Texto]" custT="1"/>
      <dgm:spPr>
        <a:solidFill>
          <a:srgbClr val="FF5969"/>
        </a:solidFill>
      </dgm:spPr>
      <dgm:t>
        <a:bodyPr/>
        <a:lstStyle/>
        <a:p>
          <a:endParaRPr lang="es-PA" sz="2000" b="1" dirty="0">
            <a:effectLst>
              <a:outerShdw blurRad="38100" dist="38100" dir="2700000" algn="tl">
                <a:srgbClr val="000000">
                  <a:alpha val="43137"/>
                </a:srgbClr>
              </a:outerShdw>
            </a:effectLst>
            <a:latin typeface="+mj-lt"/>
          </a:endParaRPr>
        </a:p>
      </dgm:t>
    </dgm:pt>
    <dgm:pt modelId="{045366AE-D837-47D9-9C34-2CA1F1F04601}" type="parTrans" cxnId="{E460C761-F9C0-49D7-8905-0B217FE0B0C4}">
      <dgm:prSet/>
      <dgm:spPr/>
      <dgm:t>
        <a:bodyPr/>
        <a:lstStyle/>
        <a:p>
          <a:endParaRPr lang="es-PA"/>
        </a:p>
      </dgm:t>
    </dgm:pt>
    <dgm:pt modelId="{38EBF096-70B1-4967-9F8F-688BEFF4DB8B}" type="sibTrans" cxnId="{E460C761-F9C0-49D7-8905-0B217FE0B0C4}">
      <dgm:prSet/>
      <dgm:spPr/>
      <dgm:t>
        <a:bodyPr/>
        <a:lstStyle/>
        <a:p>
          <a:endParaRPr lang="es-PA"/>
        </a:p>
      </dgm:t>
    </dgm:pt>
    <dgm:pt modelId="{EF1FAE81-FF05-43D4-807B-47B27E2BC805}">
      <dgm:prSet phldrT="[Texto]" custT="1"/>
      <dgm:spPr>
        <a:solidFill>
          <a:srgbClr val="52C9BD"/>
        </a:solidFill>
      </dgm:spPr>
      <dgm:t>
        <a:bodyPr/>
        <a:lstStyle/>
        <a:p>
          <a:endParaRPr lang="es-PA" sz="2000" b="1" dirty="0">
            <a:effectLst>
              <a:outerShdw blurRad="38100" dist="38100" dir="2700000" algn="tl">
                <a:srgbClr val="000000">
                  <a:alpha val="43137"/>
                </a:srgbClr>
              </a:outerShdw>
            </a:effectLst>
            <a:latin typeface="+mj-lt"/>
          </a:endParaRPr>
        </a:p>
      </dgm:t>
    </dgm:pt>
    <dgm:pt modelId="{02118E63-33B8-44FD-960E-D0E40E9C13AD}" type="parTrans" cxnId="{1BC79CB5-FECA-4D8D-BC84-0044E6D7D010}">
      <dgm:prSet/>
      <dgm:spPr/>
      <dgm:t>
        <a:bodyPr/>
        <a:lstStyle/>
        <a:p>
          <a:endParaRPr lang="es-PA"/>
        </a:p>
      </dgm:t>
    </dgm:pt>
    <dgm:pt modelId="{856BEF8A-C54A-462B-BEF6-69D230BD4191}" type="sibTrans" cxnId="{1BC79CB5-FECA-4D8D-BC84-0044E6D7D010}">
      <dgm:prSet/>
      <dgm:spPr/>
      <dgm:t>
        <a:bodyPr/>
        <a:lstStyle/>
        <a:p>
          <a:endParaRPr lang="es-PA"/>
        </a:p>
      </dgm:t>
    </dgm:pt>
    <dgm:pt modelId="{CB51C8A1-6657-4826-8319-917501363DAA}">
      <dgm:prSet phldrT="[Texto]" custT="1"/>
      <dgm:spPr>
        <a:solidFill>
          <a:srgbClr val="92D050"/>
        </a:solidFill>
      </dgm:spPr>
      <dgm:t>
        <a:bodyPr/>
        <a:lstStyle/>
        <a:p>
          <a:endParaRPr lang="es-PA" sz="2000" b="1" dirty="0">
            <a:effectLst>
              <a:outerShdw blurRad="38100" dist="38100" dir="2700000" algn="tl">
                <a:srgbClr val="000000">
                  <a:alpha val="43137"/>
                </a:srgbClr>
              </a:outerShdw>
            </a:effectLst>
            <a:latin typeface="+mj-lt"/>
          </a:endParaRPr>
        </a:p>
      </dgm:t>
    </dgm:pt>
    <dgm:pt modelId="{151A6019-1999-4F41-B9AE-B23A467D1CA1}" type="parTrans" cxnId="{DAA2AEF4-0D78-488E-8D7D-6A3D0D035F93}">
      <dgm:prSet/>
      <dgm:spPr/>
      <dgm:t>
        <a:bodyPr/>
        <a:lstStyle/>
        <a:p>
          <a:endParaRPr lang="es-PA"/>
        </a:p>
      </dgm:t>
    </dgm:pt>
    <dgm:pt modelId="{F328E386-CC3C-4C51-9E3E-F3943F88B880}" type="sibTrans" cxnId="{DAA2AEF4-0D78-488E-8D7D-6A3D0D035F93}">
      <dgm:prSet/>
      <dgm:spPr/>
      <dgm:t>
        <a:bodyPr/>
        <a:lstStyle/>
        <a:p>
          <a:endParaRPr lang="es-PA"/>
        </a:p>
      </dgm:t>
    </dgm:pt>
    <dgm:pt modelId="{99F06615-5CA1-400A-8FDD-1FCA01F09C16}">
      <dgm:prSet phldrT="[Texto]" custT="1"/>
      <dgm:spPr>
        <a:solidFill>
          <a:srgbClr val="5D7373"/>
        </a:solidFill>
      </dgm:spPr>
      <dgm:t>
        <a:bodyPr/>
        <a:lstStyle/>
        <a:p>
          <a:r>
            <a:rPr lang="es-PA" sz="2000" b="1" dirty="0">
              <a:effectLst>
                <a:outerShdw blurRad="38100" dist="38100" dir="2700000" algn="tl">
                  <a:srgbClr val="000000">
                    <a:alpha val="43137"/>
                  </a:srgbClr>
                </a:outerShdw>
              </a:effectLst>
              <a:latin typeface="+mj-lt"/>
            </a:rPr>
            <a:t>Seguridad</a:t>
          </a:r>
        </a:p>
      </dgm:t>
    </dgm:pt>
    <dgm:pt modelId="{72160FD5-4CD3-4317-8780-9C04C8BEB4EA}" type="sibTrans" cxnId="{A92A981E-37CA-42AC-A6A2-44814D5F5EE2}">
      <dgm:prSet/>
      <dgm:spPr/>
      <dgm:t>
        <a:bodyPr/>
        <a:lstStyle/>
        <a:p>
          <a:endParaRPr lang="es-PA"/>
        </a:p>
      </dgm:t>
    </dgm:pt>
    <dgm:pt modelId="{ABFA024E-68BB-49F9-8C26-FFFA3BF02360}" type="parTrans" cxnId="{A92A981E-37CA-42AC-A6A2-44814D5F5EE2}">
      <dgm:prSet/>
      <dgm:spPr/>
      <dgm:t>
        <a:bodyPr/>
        <a:lstStyle/>
        <a:p>
          <a:endParaRPr lang="es-PA"/>
        </a:p>
      </dgm:t>
    </dgm:pt>
    <dgm:pt modelId="{9FB450EE-37E6-401E-9B43-303735791870}">
      <dgm:prSet phldrT="[Texto]" custT="1"/>
      <dgm:spPr>
        <a:solidFill>
          <a:srgbClr val="FEC630"/>
        </a:solidFill>
      </dgm:spPr>
      <dgm:t>
        <a:bodyPr/>
        <a:lstStyle/>
        <a:p>
          <a:endParaRPr lang="es-PA" sz="2000" b="1" dirty="0">
            <a:effectLst>
              <a:outerShdw blurRad="38100" dist="38100" dir="2700000" algn="tl">
                <a:srgbClr val="000000">
                  <a:alpha val="43137"/>
                </a:srgbClr>
              </a:outerShdw>
            </a:effectLst>
            <a:latin typeface="+mj-lt"/>
          </a:endParaRPr>
        </a:p>
      </dgm:t>
    </dgm:pt>
    <dgm:pt modelId="{DADA2853-052C-4D42-AEDF-6C3AF3CA444C}" type="sibTrans" cxnId="{02AEEB8D-FD6B-4797-AF44-2D5D375EAD42}">
      <dgm:prSet/>
      <dgm:spPr/>
      <dgm:t>
        <a:bodyPr/>
        <a:lstStyle/>
        <a:p>
          <a:endParaRPr lang="es-PA"/>
        </a:p>
      </dgm:t>
    </dgm:pt>
    <dgm:pt modelId="{12019539-90E8-4587-8622-0622C300F9B3}" type="parTrans" cxnId="{02AEEB8D-FD6B-4797-AF44-2D5D375EAD42}">
      <dgm:prSet/>
      <dgm:spPr/>
      <dgm:t>
        <a:bodyPr/>
        <a:lstStyle/>
        <a:p>
          <a:endParaRPr lang="es-PA"/>
        </a:p>
      </dgm:t>
    </dgm:pt>
    <dgm:pt modelId="{4B16CD92-8236-405C-B360-DD4E695E74B3}" type="pres">
      <dgm:prSet presAssocID="{FC15DDEF-9A3E-482C-8BD1-6F917E6B4D3B}" presName="Name0" presStyleCnt="0">
        <dgm:presLayoutVars>
          <dgm:dir/>
          <dgm:animLvl val="lvl"/>
          <dgm:resizeHandles val="exact"/>
        </dgm:presLayoutVars>
      </dgm:prSet>
      <dgm:spPr/>
    </dgm:pt>
    <dgm:pt modelId="{7F1BB4A5-300E-442D-8927-7AFEC3642534}" type="pres">
      <dgm:prSet presAssocID="{D5C4C2DA-FEB6-4D5C-A391-CE5573A736D8}" presName="Name8" presStyleCnt="0"/>
      <dgm:spPr/>
    </dgm:pt>
    <dgm:pt modelId="{955612B4-D008-454C-8CF8-12C9D15EC4A1}" type="pres">
      <dgm:prSet presAssocID="{D5C4C2DA-FEB6-4D5C-A391-CE5573A736D8}" presName="level" presStyleLbl="node1" presStyleIdx="0" presStyleCnt="5">
        <dgm:presLayoutVars>
          <dgm:chMax val="1"/>
          <dgm:bulletEnabled val="1"/>
        </dgm:presLayoutVars>
      </dgm:prSet>
      <dgm:spPr/>
    </dgm:pt>
    <dgm:pt modelId="{9C1FEABD-3B2E-4361-A983-1B2A90427BF3}" type="pres">
      <dgm:prSet presAssocID="{D5C4C2DA-FEB6-4D5C-A391-CE5573A736D8}" presName="levelTx" presStyleLbl="revTx" presStyleIdx="0" presStyleCnt="0">
        <dgm:presLayoutVars>
          <dgm:chMax val="1"/>
          <dgm:bulletEnabled val="1"/>
        </dgm:presLayoutVars>
      </dgm:prSet>
      <dgm:spPr/>
    </dgm:pt>
    <dgm:pt modelId="{DC478BC1-49A4-4600-9165-EEF612517E59}" type="pres">
      <dgm:prSet presAssocID="{EF1FAE81-FF05-43D4-807B-47B27E2BC805}" presName="Name8" presStyleCnt="0"/>
      <dgm:spPr/>
    </dgm:pt>
    <dgm:pt modelId="{810D60E4-5805-4CFB-B7B0-1076F2FBCFAD}" type="pres">
      <dgm:prSet presAssocID="{EF1FAE81-FF05-43D4-807B-47B27E2BC805}" presName="level" presStyleLbl="node1" presStyleIdx="1" presStyleCnt="5">
        <dgm:presLayoutVars>
          <dgm:chMax val="1"/>
          <dgm:bulletEnabled val="1"/>
        </dgm:presLayoutVars>
      </dgm:prSet>
      <dgm:spPr/>
    </dgm:pt>
    <dgm:pt modelId="{26E27242-D8AC-4075-86AD-AC0E2D9FA76A}" type="pres">
      <dgm:prSet presAssocID="{EF1FAE81-FF05-43D4-807B-47B27E2BC805}" presName="levelTx" presStyleLbl="revTx" presStyleIdx="0" presStyleCnt="0">
        <dgm:presLayoutVars>
          <dgm:chMax val="1"/>
          <dgm:bulletEnabled val="1"/>
        </dgm:presLayoutVars>
      </dgm:prSet>
      <dgm:spPr/>
    </dgm:pt>
    <dgm:pt modelId="{0549FBB9-6219-46A4-AB60-5E4C7493DFB0}" type="pres">
      <dgm:prSet presAssocID="{9FB450EE-37E6-401E-9B43-303735791870}" presName="Name8" presStyleCnt="0"/>
      <dgm:spPr/>
    </dgm:pt>
    <dgm:pt modelId="{F5136690-3695-44CE-B5D3-570F5B61581E}" type="pres">
      <dgm:prSet presAssocID="{9FB450EE-37E6-401E-9B43-303735791870}" presName="level" presStyleLbl="node1" presStyleIdx="2" presStyleCnt="5">
        <dgm:presLayoutVars>
          <dgm:chMax val="1"/>
          <dgm:bulletEnabled val="1"/>
        </dgm:presLayoutVars>
      </dgm:prSet>
      <dgm:spPr/>
    </dgm:pt>
    <dgm:pt modelId="{99EA977F-A27B-4273-8E67-3778112D94A9}" type="pres">
      <dgm:prSet presAssocID="{9FB450EE-37E6-401E-9B43-303735791870}" presName="levelTx" presStyleLbl="revTx" presStyleIdx="0" presStyleCnt="0">
        <dgm:presLayoutVars>
          <dgm:chMax val="1"/>
          <dgm:bulletEnabled val="1"/>
        </dgm:presLayoutVars>
      </dgm:prSet>
      <dgm:spPr/>
    </dgm:pt>
    <dgm:pt modelId="{3C0177D5-3441-4C62-8937-EF75F64859C7}" type="pres">
      <dgm:prSet presAssocID="{99F06615-5CA1-400A-8FDD-1FCA01F09C16}" presName="Name8" presStyleCnt="0"/>
      <dgm:spPr/>
    </dgm:pt>
    <dgm:pt modelId="{384A997E-30CF-4D59-B878-8C9128BAB894}" type="pres">
      <dgm:prSet presAssocID="{99F06615-5CA1-400A-8FDD-1FCA01F09C16}" presName="level" presStyleLbl="node1" presStyleIdx="3" presStyleCnt="5">
        <dgm:presLayoutVars>
          <dgm:chMax val="1"/>
          <dgm:bulletEnabled val="1"/>
        </dgm:presLayoutVars>
      </dgm:prSet>
      <dgm:spPr/>
    </dgm:pt>
    <dgm:pt modelId="{80ACE7EB-03A2-4323-BB92-3E19E561C27E}" type="pres">
      <dgm:prSet presAssocID="{99F06615-5CA1-400A-8FDD-1FCA01F09C16}" presName="levelTx" presStyleLbl="revTx" presStyleIdx="0" presStyleCnt="0">
        <dgm:presLayoutVars>
          <dgm:chMax val="1"/>
          <dgm:bulletEnabled val="1"/>
        </dgm:presLayoutVars>
      </dgm:prSet>
      <dgm:spPr/>
    </dgm:pt>
    <dgm:pt modelId="{59BB88A6-2265-4669-8C6A-9EC703581B33}" type="pres">
      <dgm:prSet presAssocID="{CB51C8A1-6657-4826-8319-917501363DAA}" presName="Name8" presStyleCnt="0"/>
      <dgm:spPr/>
    </dgm:pt>
    <dgm:pt modelId="{FD442F1B-339D-46E0-8A3E-E7AE82A1AF6E}" type="pres">
      <dgm:prSet presAssocID="{CB51C8A1-6657-4826-8319-917501363DAA}" presName="level" presStyleLbl="node1" presStyleIdx="4" presStyleCnt="5">
        <dgm:presLayoutVars>
          <dgm:chMax val="1"/>
          <dgm:bulletEnabled val="1"/>
        </dgm:presLayoutVars>
      </dgm:prSet>
      <dgm:spPr/>
    </dgm:pt>
    <dgm:pt modelId="{F833F56B-E879-4933-8334-BD2F37827B06}" type="pres">
      <dgm:prSet presAssocID="{CB51C8A1-6657-4826-8319-917501363DAA}" presName="levelTx" presStyleLbl="revTx" presStyleIdx="0" presStyleCnt="0">
        <dgm:presLayoutVars>
          <dgm:chMax val="1"/>
          <dgm:bulletEnabled val="1"/>
        </dgm:presLayoutVars>
      </dgm:prSet>
      <dgm:spPr/>
    </dgm:pt>
  </dgm:ptLst>
  <dgm:cxnLst>
    <dgm:cxn modelId="{9D193C05-1CC2-4723-AA91-C318031A41D8}" type="presOf" srcId="{CB51C8A1-6657-4826-8319-917501363DAA}" destId="{FD442F1B-339D-46E0-8A3E-E7AE82A1AF6E}" srcOrd="0" destOrd="0" presId="urn:microsoft.com/office/officeart/2005/8/layout/pyramid1"/>
    <dgm:cxn modelId="{A92A981E-37CA-42AC-A6A2-44814D5F5EE2}" srcId="{FC15DDEF-9A3E-482C-8BD1-6F917E6B4D3B}" destId="{99F06615-5CA1-400A-8FDD-1FCA01F09C16}" srcOrd="3" destOrd="0" parTransId="{ABFA024E-68BB-49F9-8C26-FFFA3BF02360}" sibTransId="{72160FD5-4CD3-4317-8780-9C04C8BEB4EA}"/>
    <dgm:cxn modelId="{2598C32D-3C7C-414F-8329-A4AEEF5A4457}" type="presOf" srcId="{CB51C8A1-6657-4826-8319-917501363DAA}" destId="{F833F56B-E879-4933-8334-BD2F37827B06}" srcOrd="1" destOrd="0" presId="urn:microsoft.com/office/officeart/2005/8/layout/pyramid1"/>
    <dgm:cxn modelId="{FAA83231-C9FD-4702-8C81-5E879AA56564}" type="presOf" srcId="{9FB450EE-37E6-401E-9B43-303735791870}" destId="{99EA977F-A27B-4273-8E67-3778112D94A9}" srcOrd="1" destOrd="0" presId="urn:microsoft.com/office/officeart/2005/8/layout/pyramid1"/>
    <dgm:cxn modelId="{E460C761-F9C0-49D7-8905-0B217FE0B0C4}" srcId="{FC15DDEF-9A3E-482C-8BD1-6F917E6B4D3B}" destId="{D5C4C2DA-FEB6-4D5C-A391-CE5573A736D8}" srcOrd="0" destOrd="0" parTransId="{045366AE-D837-47D9-9C34-2CA1F1F04601}" sibTransId="{38EBF096-70B1-4967-9F8F-688BEFF4DB8B}"/>
    <dgm:cxn modelId="{2B2F4363-1271-498F-9D5B-06FB660A278D}" type="presOf" srcId="{9FB450EE-37E6-401E-9B43-303735791870}" destId="{F5136690-3695-44CE-B5D3-570F5B61581E}" srcOrd="0" destOrd="0" presId="urn:microsoft.com/office/officeart/2005/8/layout/pyramid1"/>
    <dgm:cxn modelId="{3EFC7A47-06B8-402A-9691-5EC5808A8BAC}" type="presOf" srcId="{99F06615-5CA1-400A-8FDD-1FCA01F09C16}" destId="{80ACE7EB-03A2-4323-BB92-3E19E561C27E}" srcOrd="1" destOrd="0" presId="urn:microsoft.com/office/officeart/2005/8/layout/pyramid1"/>
    <dgm:cxn modelId="{F7D7B747-C2D0-42A0-9F93-A8709A53C29A}" type="presOf" srcId="{D5C4C2DA-FEB6-4D5C-A391-CE5573A736D8}" destId="{9C1FEABD-3B2E-4361-A983-1B2A90427BF3}" srcOrd="1" destOrd="0" presId="urn:microsoft.com/office/officeart/2005/8/layout/pyramid1"/>
    <dgm:cxn modelId="{0E91B76A-2F43-4162-8984-F2B5197C8CFF}" type="presOf" srcId="{FC15DDEF-9A3E-482C-8BD1-6F917E6B4D3B}" destId="{4B16CD92-8236-405C-B360-DD4E695E74B3}" srcOrd="0" destOrd="0" presId="urn:microsoft.com/office/officeart/2005/8/layout/pyramid1"/>
    <dgm:cxn modelId="{02AEEB8D-FD6B-4797-AF44-2D5D375EAD42}" srcId="{FC15DDEF-9A3E-482C-8BD1-6F917E6B4D3B}" destId="{9FB450EE-37E6-401E-9B43-303735791870}" srcOrd="2" destOrd="0" parTransId="{12019539-90E8-4587-8622-0622C300F9B3}" sibTransId="{DADA2853-052C-4D42-AEDF-6C3AF3CA444C}"/>
    <dgm:cxn modelId="{96F83593-07B3-43D8-950A-3CA4F9C03773}" type="presOf" srcId="{99F06615-5CA1-400A-8FDD-1FCA01F09C16}" destId="{384A997E-30CF-4D59-B878-8C9128BAB894}" srcOrd="0" destOrd="0" presId="urn:microsoft.com/office/officeart/2005/8/layout/pyramid1"/>
    <dgm:cxn modelId="{1BC79CB5-FECA-4D8D-BC84-0044E6D7D010}" srcId="{FC15DDEF-9A3E-482C-8BD1-6F917E6B4D3B}" destId="{EF1FAE81-FF05-43D4-807B-47B27E2BC805}" srcOrd="1" destOrd="0" parTransId="{02118E63-33B8-44FD-960E-D0E40E9C13AD}" sibTransId="{856BEF8A-C54A-462B-BEF6-69D230BD4191}"/>
    <dgm:cxn modelId="{EAF780C9-B207-458C-9F93-0E98613FDC09}" type="presOf" srcId="{D5C4C2DA-FEB6-4D5C-A391-CE5573A736D8}" destId="{955612B4-D008-454C-8CF8-12C9D15EC4A1}" srcOrd="0" destOrd="0" presId="urn:microsoft.com/office/officeart/2005/8/layout/pyramid1"/>
    <dgm:cxn modelId="{6B5854D2-7281-4A31-80DB-0AF5933E88CF}" type="presOf" srcId="{EF1FAE81-FF05-43D4-807B-47B27E2BC805}" destId="{26E27242-D8AC-4075-86AD-AC0E2D9FA76A}" srcOrd="1" destOrd="0" presId="urn:microsoft.com/office/officeart/2005/8/layout/pyramid1"/>
    <dgm:cxn modelId="{0371B6E0-7298-4F52-8925-EAAAF24BBB7D}" type="presOf" srcId="{EF1FAE81-FF05-43D4-807B-47B27E2BC805}" destId="{810D60E4-5805-4CFB-B7B0-1076F2FBCFAD}" srcOrd="0" destOrd="0" presId="urn:microsoft.com/office/officeart/2005/8/layout/pyramid1"/>
    <dgm:cxn modelId="{DAA2AEF4-0D78-488E-8D7D-6A3D0D035F93}" srcId="{FC15DDEF-9A3E-482C-8BD1-6F917E6B4D3B}" destId="{CB51C8A1-6657-4826-8319-917501363DAA}" srcOrd="4" destOrd="0" parTransId="{151A6019-1999-4F41-B9AE-B23A467D1CA1}" sibTransId="{F328E386-CC3C-4C51-9E3E-F3943F88B880}"/>
    <dgm:cxn modelId="{7B7744F5-F4B5-4AEC-8BA6-D030EA97975D}" type="presParOf" srcId="{4B16CD92-8236-405C-B360-DD4E695E74B3}" destId="{7F1BB4A5-300E-442D-8927-7AFEC3642534}" srcOrd="0" destOrd="0" presId="urn:microsoft.com/office/officeart/2005/8/layout/pyramid1"/>
    <dgm:cxn modelId="{3423C225-2517-42EA-A90E-21D90C6402B2}" type="presParOf" srcId="{7F1BB4A5-300E-442D-8927-7AFEC3642534}" destId="{955612B4-D008-454C-8CF8-12C9D15EC4A1}" srcOrd="0" destOrd="0" presId="urn:microsoft.com/office/officeart/2005/8/layout/pyramid1"/>
    <dgm:cxn modelId="{E8052F1B-411E-4021-A9CE-96A4991BF77D}" type="presParOf" srcId="{7F1BB4A5-300E-442D-8927-7AFEC3642534}" destId="{9C1FEABD-3B2E-4361-A983-1B2A90427BF3}" srcOrd="1" destOrd="0" presId="urn:microsoft.com/office/officeart/2005/8/layout/pyramid1"/>
    <dgm:cxn modelId="{653B8425-AAB3-4124-941D-75E65B0DF145}" type="presParOf" srcId="{4B16CD92-8236-405C-B360-DD4E695E74B3}" destId="{DC478BC1-49A4-4600-9165-EEF612517E59}" srcOrd="1" destOrd="0" presId="urn:microsoft.com/office/officeart/2005/8/layout/pyramid1"/>
    <dgm:cxn modelId="{0A2A1DBE-0B0D-4123-9CA2-D0C7C5BAF957}" type="presParOf" srcId="{DC478BC1-49A4-4600-9165-EEF612517E59}" destId="{810D60E4-5805-4CFB-B7B0-1076F2FBCFAD}" srcOrd="0" destOrd="0" presId="urn:microsoft.com/office/officeart/2005/8/layout/pyramid1"/>
    <dgm:cxn modelId="{B0E23364-1410-46C9-ACC2-75AE595B5AB8}" type="presParOf" srcId="{DC478BC1-49A4-4600-9165-EEF612517E59}" destId="{26E27242-D8AC-4075-86AD-AC0E2D9FA76A}" srcOrd="1" destOrd="0" presId="urn:microsoft.com/office/officeart/2005/8/layout/pyramid1"/>
    <dgm:cxn modelId="{8335D8E2-503E-49AA-84AE-2235AC870E3A}" type="presParOf" srcId="{4B16CD92-8236-405C-B360-DD4E695E74B3}" destId="{0549FBB9-6219-46A4-AB60-5E4C7493DFB0}" srcOrd="2" destOrd="0" presId="urn:microsoft.com/office/officeart/2005/8/layout/pyramid1"/>
    <dgm:cxn modelId="{CDA490D5-CE19-4914-BD59-3DF8F71D1B62}" type="presParOf" srcId="{0549FBB9-6219-46A4-AB60-5E4C7493DFB0}" destId="{F5136690-3695-44CE-B5D3-570F5B61581E}" srcOrd="0" destOrd="0" presId="urn:microsoft.com/office/officeart/2005/8/layout/pyramid1"/>
    <dgm:cxn modelId="{B4DE6BD2-EE1B-450B-95B2-2A8056629EC5}" type="presParOf" srcId="{0549FBB9-6219-46A4-AB60-5E4C7493DFB0}" destId="{99EA977F-A27B-4273-8E67-3778112D94A9}" srcOrd="1" destOrd="0" presId="urn:microsoft.com/office/officeart/2005/8/layout/pyramid1"/>
    <dgm:cxn modelId="{A940D095-E92B-4B35-8739-BD44E44344B1}" type="presParOf" srcId="{4B16CD92-8236-405C-B360-DD4E695E74B3}" destId="{3C0177D5-3441-4C62-8937-EF75F64859C7}" srcOrd="3" destOrd="0" presId="urn:microsoft.com/office/officeart/2005/8/layout/pyramid1"/>
    <dgm:cxn modelId="{5A1D6136-0EEE-470B-883D-12416D5704FE}" type="presParOf" srcId="{3C0177D5-3441-4C62-8937-EF75F64859C7}" destId="{384A997E-30CF-4D59-B878-8C9128BAB894}" srcOrd="0" destOrd="0" presId="urn:microsoft.com/office/officeart/2005/8/layout/pyramid1"/>
    <dgm:cxn modelId="{A5B5A53E-EFDA-4EC9-8715-0C3BE71E7198}" type="presParOf" srcId="{3C0177D5-3441-4C62-8937-EF75F64859C7}" destId="{80ACE7EB-03A2-4323-BB92-3E19E561C27E}" srcOrd="1" destOrd="0" presId="urn:microsoft.com/office/officeart/2005/8/layout/pyramid1"/>
    <dgm:cxn modelId="{80EE1744-A87D-433D-802B-63CAFC67F690}" type="presParOf" srcId="{4B16CD92-8236-405C-B360-DD4E695E74B3}" destId="{59BB88A6-2265-4669-8C6A-9EC703581B33}" srcOrd="4" destOrd="0" presId="urn:microsoft.com/office/officeart/2005/8/layout/pyramid1"/>
    <dgm:cxn modelId="{C65AEFD4-8AAF-40FA-983F-0EDE5ECCE7F0}" type="presParOf" srcId="{59BB88A6-2265-4669-8C6A-9EC703581B33}" destId="{FD442F1B-339D-46E0-8A3E-E7AE82A1AF6E}" srcOrd="0" destOrd="0" presId="urn:microsoft.com/office/officeart/2005/8/layout/pyramid1"/>
    <dgm:cxn modelId="{9A7F2EDC-BB4F-4969-8D3E-76D3CDFD7BEF}" type="presParOf" srcId="{59BB88A6-2265-4669-8C6A-9EC703581B33}" destId="{F833F56B-E879-4933-8334-BD2F37827B0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FC15DDEF-9A3E-482C-8BD1-6F917E6B4D3B}" type="doc">
      <dgm:prSet loTypeId="urn:microsoft.com/office/officeart/2005/8/layout/pyramid1" loCatId="pyramid" qsTypeId="urn:microsoft.com/office/officeart/2005/8/quickstyle/simple1" qsCatId="simple" csTypeId="urn:microsoft.com/office/officeart/2005/8/colors/accent1_2" csCatId="accent1" phldr="1"/>
      <dgm:spPr/>
    </dgm:pt>
    <dgm:pt modelId="{D5C4C2DA-FEB6-4D5C-A391-CE5573A736D8}">
      <dgm:prSet phldrT="[Texto]" custT="1"/>
      <dgm:spPr>
        <a:solidFill>
          <a:srgbClr val="FF5969"/>
        </a:solidFill>
      </dgm:spPr>
      <dgm:t>
        <a:bodyPr/>
        <a:lstStyle/>
        <a:p>
          <a:endParaRPr lang="es-PA" sz="2000" b="1" dirty="0">
            <a:effectLst>
              <a:outerShdw blurRad="38100" dist="38100" dir="2700000" algn="tl">
                <a:srgbClr val="000000">
                  <a:alpha val="43137"/>
                </a:srgbClr>
              </a:outerShdw>
            </a:effectLst>
            <a:latin typeface="+mj-lt"/>
          </a:endParaRPr>
        </a:p>
      </dgm:t>
    </dgm:pt>
    <dgm:pt modelId="{045366AE-D837-47D9-9C34-2CA1F1F04601}" type="parTrans" cxnId="{E460C761-F9C0-49D7-8905-0B217FE0B0C4}">
      <dgm:prSet/>
      <dgm:spPr/>
      <dgm:t>
        <a:bodyPr/>
        <a:lstStyle/>
        <a:p>
          <a:endParaRPr lang="es-PA"/>
        </a:p>
      </dgm:t>
    </dgm:pt>
    <dgm:pt modelId="{38EBF096-70B1-4967-9F8F-688BEFF4DB8B}" type="sibTrans" cxnId="{E460C761-F9C0-49D7-8905-0B217FE0B0C4}">
      <dgm:prSet/>
      <dgm:spPr/>
      <dgm:t>
        <a:bodyPr/>
        <a:lstStyle/>
        <a:p>
          <a:endParaRPr lang="es-PA"/>
        </a:p>
      </dgm:t>
    </dgm:pt>
    <dgm:pt modelId="{EF1FAE81-FF05-43D4-807B-47B27E2BC805}">
      <dgm:prSet phldrT="[Texto]" custT="1"/>
      <dgm:spPr>
        <a:solidFill>
          <a:srgbClr val="52C9BD"/>
        </a:solidFill>
      </dgm:spPr>
      <dgm:t>
        <a:bodyPr/>
        <a:lstStyle/>
        <a:p>
          <a:endParaRPr lang="es-PA" sz="2000" b="1" dirty="0">
            <a:effectLst>
              <a:outerShdw blurRad="38100" dist="38100" dir="2700000" algn="tl">
                <a:srgbClr val="000000">
                  <a:alpha val="43137"/>
                </a:srgbClr>
              </a:outerShdw>
            </a:effectLst>
            <a:latin typeface="+mj-lt"/>
          </a:endParaRPr>
        </a:p>
      </dgm:t>
    </dgm:pt>
    <dgm:pt modelId="{02118E63-33B8-44FD-960E-D0E40E9C13AD}" type="parTrans" cxnId="{1BC79CB5-FECA-4D8D-BC84-0044E6D7D010}">
      <dgm:prSet/>
      <dgm:spPr/>
      <dgm:t>
        <a:bodyPr/>
        <a:lstStyle/>
        <a:p>
          <a:endParaRPr lang="es-PA"/>
        </a:p>
      </dgm:t>
    </dgm:pt>
    <dgm:pt modelId="{856BEF8A-C54A-462B-BEF6-69D230BD4191}" type="sibTrans" cxnId="{1BC79CB5-FECA-4D8D-BC84-0044E6D7D010}">
      <dgm:prSet/>
      <dgm:spPr/>
      <dgm:t>
        <a:bodyPr/>
        <a:lstStyle/>
        <a:p>
          <a:endParaRPr lang="es-PA"/>
        </a:p>
      </dgm:t>
    </dgm:pt>
    <dgm:pt modelId="{CB51C8A1-6657-4826-8319-917501363DAA}">
      <dgm:prSet phldrT="[Texto]" custT="1"/>
      <dgm:spPr>
        <a:solidFill>
          <a:srgbClr val="92D050"/>
        </a:solidFill>
      </dgm:spPr>
      <dgm:t>
        <a:bodyPr/>
        <a:lstStyle/>
        <a:p>
          <a:endParaRPr lang="es-PA" sz="2000" b="1" dirty="0">
            <a:effectLst>
              <a:outerShdw blurRad="38100" dist="38100" dir="2700000" algn="tl">
                <a:srgbClr val="000000">
                  <a:alpha val="43137"/>
                </a:srgbClr>
              </a:outerShdw>
            </a:effectLst>
            <a:latin typeface="+mj-lt"/>
          </a:endParaRPr>
        </a:p>
      </dgm:t>
    </dgm:pt>
    <dgm:pt modelId="{151A6019-1999-4F41-B9AE-B23A467D1CA1}" type="parTrans" cxnId="{DAA2AEF4-0D78-488E-8D7D-6A3D0D035F93}">
      <dgm:prSet/>
      <dgm:spPr/>
      <dgm:t>
        <a:bodyPr/>
        <a:lstStyle/>
        <a:p>
          <a:endParaRPr lang="es-PA"/>
        </a:p>
      </dgm:t>
    </dgm:pt>
    <dgm:pt modelId="{F328E386-CC3C-4C51-9E3E-F3943F88B880}" type="sibTrans" cxnId="{DAA2AEF4-0D78-488E-8D7D-6A3D0D035F93}">
      <dgm:prSet/>
      <dgm:spPr/>
      <dgm:t>
        <a:bodyPr/>
        <a:lstStyle/>
        <a:p>
          <a:endParaRPr lang="es-PA"/>
        </a:p>
      </dgm:t>
    </dgm:pt>
    <dgm:pt modelId="{99F06615-5CA1-400A-8FDD-1FCA01F09C16}">
      <dgm:prSet phldrT="[Texto]" custT="1"/>
      <dgm:spPr>
        <a:solidFill>
          <a:srgbClr val="5D7373"/>
        </a:solidFill>
      </dgm:spPr>
      <dgm:t>
        <a:bodyPr/>
        <a:lstStyle/>
        <a:p>
          <a:endParaRPr lang="es-PA" sz="2000" b="1" dirty="0">
            <a:effectLst>
              <a:outerShdw blurRad="38100" dist="38100" dir="2700000" algn="tl">
                <a:srgbClr val="000000">
                  <a:alpha val="43137"/>
                </a:srgbClr>
              </a:outerShdw>
            </a:effectLst>
            <a:latin typeface="+mj-lt"/>
          </a:endParaRPr>
        </a:p>
      </dgm:t>
    </dgm:pt>
    <dgm:pt modelId="{72160FD5-4CD3-4317-8780-9C04C8BEB4EA}" type="sibTrans" cxnId="{A92A981E-37CA-42AC-A6A2-44814D5F5EE2}">
      <dgm:prSet/>
      <dgm:spPr/>
      <dgm:t>
        <a:bodyPr/>
        <a:lstStyle/>
        <a:p>
          <a:endParaRPr lang="es-PA"/>
        </a:p>
      </dgm:t>
    </dgm:pt>
    <dgm:pt modelId="{ABFA024E-68BB-49F9-8C26-FFFA3BF02360}" type="parTrans" cxnId="{A92A981E-37CA-42AC-A6A2-44814D5F5EE2}">
      <dgm:prSet/>
      <dgm:spPr/>
      <dgm:t>
        <a:bodyPr/>
        <a:lstStyle/>
        <a:p>
          <a:endParaRPr lang="es-PA"/>
        </a:p>
      </dgm:t>
    </dgm:pt>
    <dgm:pt modelId="{9FB450EE-37E6-401E-9B43-303735791870}">
      <dgm:prSet phldrT="[Texto]" custT="1"/>
      <dgm:spPr>
        <a:solidFill>
          <a:srgbClr val="FEC630"/>
        </a:solidFill>
      </dgm:spPr>
      <dgm:t>
        <a:bodyPr/>
        <a:lstStyle/>
        <a:p>
          <a:r>
            <a:rPr lang="es-PA" sz="2000" b="1" dirty="0">
              <a:effectLst>
                <a:outerShdw blurRad="38100" dist="38100" dir="2700000" algn="tl">
                  <a:srgbClr val="000000">
                    <a:alpha val="43137"/>
                  </a:srgbClr>
                </a:outerShdw>
              </a:effectLst>
              <a:latin typeface="+mj-lt"/>
            </a:rPr>
            <a:t>Sociales</a:t>
          </a:r>
        </a:p>
      </dgm:t>
    </dgm:pt>
    <dgm:pt modelId="{DADA2853-052C-4D42-AEDF-6C3AF3CA444C}" type="sibTrans" cxnId="{02AEEB8D-FD6B-4797-AF44-2D5D375EAD42}">
      <dgm:prSet/>
      <dgm:spPr/>
      <dgm:t>
        <a:bodyPr/>
        <a:lstStyle/>
        <a:p>
          <a:endParaRPr lang="es-PA"/>
        </a:p>
      </dgm:t>
    </dgm:pt>
    <dgm:pt modelId="{12019539-90E8-4587-8622-0622C300F9B3}" type="parTrans" cxnId="{02AEEB8D-FD6B-4797-AF44-2D5D375EAD42}">
      <dgm:prSet/>
      <dgm:spPr/>
      <dgm:t>
        <a:bodyPr/>
        <a:lstStyle/>
        <a:p>
          <a:endParaRPr lang="es-PA"/>
        </a:p>
      </dgm:t>
    </dgm:pt>
    <dgm:pt modelId="{4B16CD92-8236-405C-B360-DD4E695E74B3}" type="pres">
      <dgm:prSet presAssocID="{FC15DDEF-9A3E-482C-8BD1-6F917E6B4D3B}" presName="Name0" presStyleCnt="0">
        <dgm:presLayoutVars>
          <dgm:dir/>
          <dgm:animLvl val="lvl"/>
          <dgm:resizeHandles val="exact"/>
        </dgm:presLayoutVars>
      </dgm:prSet>
      <dgm:spPr/>
    </dgm:pt>
    <dgm:pt modelId="{7F1BB4A5-300E-442D-8927-7AFEC3642534}" type="pres">
      <dgm:prSet presAssocID="{D5C4C2DA-FEB6-4D5C-A391-CE5573A736D8}" presName="Name8" presStyleCnt="0"/>
      <dgm:spPr/>
    </dgm:pt>
    <dgm:pt modelId="{955612B4-D008-454C-8CF8-12C9D15EC4A1}" type="pres">
      <dgm:prSet presAssocID="{D5C4C2DA-FEB6-4D5C-A391-CE5573A736D8}" presName="level" presStyleLbl="node1" presStyleIdx="0" presStyleCnt="5">
        <dgm:presLayoutVars>
          <dgm:chMax val="1"/>
          <dgm:bulletEnabled val="1"/>
        </dgm:presLayoutVars>
      </dgm:prSet>
      <dgm:spPr/>
    </dgm:pt>
    <dgm:pt modelId="{9C1FEABD-3B2E-4361-A983-1B2A90427BF3}" type="pres">
      <dgm:prSet presAssocID="{D5C4C2DA-FEB6-4D5C-A391-CE5573A736D8}" presName="levelTx" presStyleLbl="revTx" presStyleIdx="0" presStyleCnt="0">
        <dgm:presLayoutVars>
          <dgm:chMax val="1"/>
          <dgm:bulletEnabled val="1"/>
        </dgm:presLayoutVars>
      </dgm:prSet>
      <dgm:spPr/>
    </dgm:pt>
    <dgm:pt modelId="{DC478BC1-49A4-4600-9165-EEF612517E59}" type="pres">
      <dgm:prSet presAssocID="{EF1FAE81-FF05-43D4-807B-47B27E2BC805}" presName="Name8" presStyleCnt="0"/>
      <dgm:spPr/>
    </dgm:pt>
    <dgm:pt modelId="{810D60E4-5805-4CFB-B7B0-1076F2FBCFAD}" type="pres">
      <dgm:prSet presAssocID="{EF1FAE81-FF05-43D4-807B-47B27E2BC805}" presName="level" presStyleLbl="node1" presStyleIdx="1" presStyleCnt="5">
        <dgm:presLayoutVars>
          <dgm:chMax val="1"/>
          <dgm:bulletEnabled val="1"/>
        </dgm:presLayoutVars>
      </dgm:prSet>
      <dgm:spPr/>
    </dgm:pt>
    <dgm:pt modelId="{26E27242-D8AC-4075-86AD-AC0E2D9FA76A}" type="pres">
      <dgm:prSet presAssocID="{EF1FAE81-FF05-43D4-807B-47B27E2BC805}" presName="levelTx" presStyleLbl="revTx" presStyleIdx="0" presStyleCnt="0">
        <dgm:presLayoutVars>
          <dgm:chMax val="1"/>
          <dgm:bulletEnabled val="1"/>
        </dgm:presLayoutVars>
      </dgm:prSet>
      <dgm:spPr/>
    </dgm:pt>
    <dgm:pt modelId="{0549FBB9-6219-46A4-AB60-5E4C7493DFB0}" type="pres">
      <dgm:prSet presAssocID="{9FB450EE-37E6-401E-9B43-303735791870}" presName="Name8" presStyleCnt="0"/>
      <dgm:spPr/>
    </dgm:pt>
    <dgm:pt modelId="{F5136690-3695-44CE-B5D3-570F5B61581E}" type="pres">
      <dgm:prSet presAssocID="{9FB450EE-37E6-401E-9B43-303735791870}" presName="level" presStyleLbl="node1" presStyleIdx="2" presStyleCnt="5">
        <dgm:presLayoutVars>
          <dgm:chMax val="1"/>
          <dgm:bulletEnabled val="1"/>
        </dgm:presLayoutVars>
      </dgm:prSet>
      <dgm:spPr/>
    </dgm:pt>
    <dgm:pt modelId="{99EA977F-A27B-4273-8E67-3778112D94A9}" type="pres">
      <dgm:prSet presAssocID="{9FB450EE-37E6-401E-9B43-303735791870}" presName="levelTx" presStyleLbl="revTx" presStyleIdx="0" presStyleCnt="0">
        <dgm:presLayoutVars>
          <dgm:chMax val="1"/>
          <dgm:bulletEnabled val="1"/>
        </dgm:presLayoutVars>
      </dgm:prSet>
      <dgm:spPr/>
    </dgm:pt>
    <dgm:pt modelId="{3C0177D5-3441-4C62-8937-EF75F64859C7}" type="pres">
      <dgm:prSet presAssocID="{99F06615-5CA1-400A-8FDD-1FCA01F09C16}" presName="Name8" presStyleCnt="0"/>
      <dgm:spPr/>
    </dgm:pt>
    <dgm:pt modelId="{384A997E-30CF-4D59-B878-8C9128BAB894}" type="pres">
      <dgm:prSet presAssocID="{99F06615-5CA1-400A-8FDD-1FCA01F09C16}" presName="level" presStyleLbl="node1" presStyleIdx="3" presStyleCnt="5">
        <dgm:presLayoutVars>
          <dgm:chMax val="1"/>
          <dgm:bulletEnabled val="1"/>
        </dgm:presLayoutVars>
      </dgm:prSet>
      <dgm:spPr/>
    </dgm:pt>
    <dgm:pt modelId="{80ACE7EB-03A2-4323-BB92-3E19E561C27E}" type="pres">
      <dgm:prSet presAssocID="{99F06615-5CA1-400A-8FDD-1FCA01F09C16}" presName="levelTx" presStyleLbl="revTx" presStyleIdx="0" presStyleCnt="0">
        <dgm:presLayoutVars>
          <dgm:chMax val="1"/>
          <dgm:bulletEnabled val="1"/>
        </dgm:presLayoutVars>
      </dgm:prSet>
      <dgm:spPr/>
    </dgm:pt>
    <dgm:pt modelId="{59BB88A6-2265-4669-8C6A-9EC703581B33}" type="pres">
      <dgm:prSet presAssocID="{CB51C8A1-6657-4826-8319-917501363DAA}" presName="Name8" presStyleCnt="0"/>
      <dgm:spPr/>
    </dgm:pt>
    <dgm:pt modelId="{FD442F1B-339D-46E0-8A3E-E7AE82A1AF6E}" type="pres">
      <dgm:prSet presAssocID="{CB51C8A1-6657-4826-8319-917501363DAA}" presName="level" presStyleLbl="node1" presStyleIdx="4" presStyleCnt="5">
        <dgm:presLayoutVars>
          <dgm:chMax val="1"/>
          <dgm:bulletEnabled val="1"/>
        </dgm:presLayoutVars>
      </dgm:prSet>
      <dgm:spPr/>
    </dgm:pt>
    <dgm:pt modelId="{F833F56B-E879-4933-8334-BD2F37827B06}" type="pres">
      <dgm:prSet presAssocID="{CB51C8A1-6657-4826-8319-917501363DAA}" presName="levelTx" presStyleLbl="revTx" presStyleIdx="0" presStyleCnt="0">
        <dgm:presLayoutVars>
          <dgm:chMax val="1"/>
          <dgm:bulletEnabled val="1"/>
        </dgm:presLayoutVars>
      </dgm:prSet>
      <dgm:spPr/>
    </dgm:pt>
  </dgm:ptLst>
  <dgm:cxnLst>
    <dgm:cxn modelId="{56CE3202-2B9F-4919-A298-C5863F60CD67}" type="presOf" srcId="{D5C4C2DA-FEB6-4D5C-A391-CE5573A736D8}" destId="{9C1FEABD-3B2E-4361-A983-1B2A90427BF3}" srcOrd="1" destOrd="0" presId="urn:microsoft.com/office/officeart/2005/8/layout/pyramid1"/>
    <dgm:cxn modelId="{25E4B002-0B5D-465E-B4A0-DF413C9EC134}" type="presOf" srcId="{CB51C8A1-6657-4826-8319-917501363DAA}" destId="{FD442F1B-339D-46E0-8A3E-E7AE82A1AF6E}" srcOrd="0" destOrd="0" presId="urn:microsoft.com/office/officeart/2005/8/layout/pyramid1"/>
    <dgm:cxn modelId="{C258D305-4F00-434A-B9B6-AA23427B9B6E}" type="presOf" srcId="{EF1FAE81-FF05-43D4-807B-47B27E2BC805}" destId="{810D60E4-5805-4CFB-B7B0-1076F2FBCFAD}" srcOrd="0" destOrd="0" presId="urn:microsoft.com/office/officeart/2005/8/layout/pyramid1"/>
    <dgm:cxn modelId="{6E453816-E729-4DC4-9F3E-699435290DA6}" type="presOf" srcId="{99F06615-5CA1-400A-8FDD-1FCA01F09C16}" destId="{80ACE7EB-03A2-4323-BB92-3E19E561C27E}" srcOrd="1" destOrd="0" presId="urn:microsoft.com/office/officeart/2005/8/layout/pyramid1"/>
    <dgm:cxn modelId="{A92A981E-37CA-42AC-A6A2-44814D5F5EE2}" srcId="{FC15DDEF-9A3E-482C-8BD1-6F917E6B4D3B}" destId="{99F06615-5CA1-400A-8FDD-1FCA01F09C16}" srcOrd="3" destOrd="0" parTransId="{ABFA024E-68BB-49F9-8C26-FFFA3BF02360}" sibTransId="{72160FD5-4CD3-4317-8780-9C04C8BEB4EA}"/>
    <dgm:cxn modelId="{00568325-3605-45F6-A6C1-6CED655B03D9}" type="presOf" srcId="{D5C4C2DA-FEB6-4D5C-A391-CE5573A736D8}" destId="{955612B4-D008-454C-8CF8-12C9D15EC4A1}" srcOrd="0" destOrd="0" presId="urn:microsoft.com/office/officeart/2005/8/layout/pyramid1"/>
    <dgm:cxn modelId="{E460C761-F9C0-49D7-8905-0B217FE0B0C4}" srcId="{FC15DDEF-9A3E-482C-8BD1-6F917E6B4D3B}" destId="{D5C4C2DA-FEB6-4D5C-A391-CE5573A736D8}" srcOrd="0" destOrd="0" parTransId="{045366AE-D837-47D9-9C34-2CA1F1F04601}" sibTransId="{38EBF096-70B1-4967-9F8F-688BEFF4DB8B}"/>
    <dgm:cxn modelId="{D3701C44-8ADC-4528-BEF3-C05351858B1B}" type="presOf" srcId="{9FB450EE-37E6-401E-9B43-303735791870}" destId="{99EA977F-A27B-4273-8E67-3778112D94A9}" srcOrd="1" destOrd="0" presId="urn:microsoft.com/office/officeart/2005/8/layout/pyramid1"/>
    <dgm:cxn modelId="{251A9775-DD82-4907-BD6D-DF4445AAE0DE}" type="presOf" srcId="{EF1FAE81-FF05-43D4-807B-47B27E2BC805}" destId="{26E27242-D8AC-4075-86AD-AC0E2D9FA76A}" srcOrd="1" destOrd="0" presId="urn:microsoft.com/office/officeart/2005/8/layout/pyramid1"/>
    <dgm:cxn modelId="{931EF959-B1C8-4903-BADC-288BF34EFB48}" type="presOf" srcId="{99F06615-5CA1-400A-8FDD-1FCA01F09C16}" destId="{384A997E-30CF-4D59-B878-8C9128BAB894}" srcOrd="0" destOrd="0" presId="urn:microsoft.com/office/officeart/2005/8/layout/pyramid1"/>
    <dgm:cxn modelId="{02AEEB8D-FD6B-4797-AF44-2D5D375EAD42}" srcId="{FC15DDEF-9A3E-482C-8BD1-6F917E6B4D3B}" destId="{9FB450EE-37E6-401E-9B43-303735791870}" srcOrd="2" destOrd="0" parTransId="{12019539-90E8-4587-8622-0622C300F9B3}" sibTransId="{DADA2853-052C-4D42-AEDF-6C3AF3CA444C}"/>
    <dgm:cxn modelId="{1BC79CB5-FECA-4D8D-BC84-0044E6D7D010}" srcId="{FC15DDEF-9A3E-482C-8BD1-6F917E6B4D3B}" destId="{EF1FAE81-FF05-43D4-807B-47B27E2BC805}" srcOrd="1" destOrd="0" parTransId="{02118E63-33B8-44FD-960E-D0E40E9C13AD}" sibTransId="{856BEF8A-C54A-462B-BEF6-69D230BD4191}"/>
    <dgm:cxn modelId="{BFE3A6C9-3049-48DA-8106-9109D3E36E2E}" type="presOf" srcId="{FC15DDEF-9A3E-482C-8BD1-6F917E6B4D3B}" destId="{4B16CD92-8236-405C-B360-DD4E695E74B3}" srcOrd="0" destOrd="0" presId="urn:microsoft.com/office/officeart/2005/8/layout/pyramid1"/>
    <dgm:cxn modelId="{BF3B2FE2-83D7-4DB3-99F6-34052750F92C}" type="presOf" srcId="{9FB450EE-37E6-401E-9B43-303735791870}" destId="{F5136690-3695-44CE-B5D3-570F5B61581E}" srcOrd="0" destOrd="0" presId="urn:microsoft.com/office/officeart/2005/8/layout/pyramid1"/>
    <dgm:cxn modelId="{F2C7F2EB-C891-4D5B-9E5D-80D1B030EF8A}" type="presOf" srcId="{CB51C8A1-6657-4826-8319-917501363DAA}" destId="{F833F56B-E879-4933-8334-BD2F37827B06}" srcOrd="1" destOrd="0" presId="urn:microsoft.com/office/officeart/2005/8/layout/pyramid1"/>
    <dgm:cxn modelId="{DAA2AEF4-0D78-488E-8D7D-6A3D0D035F93}" srcId="{FC15DDEF-9A3E-482C-8BD1-6F917E6B4D3B}" destId="{CB51C8A1-6657-4826-8319-917501363DAA}" srcOrd="4" destOrd="0" parTransId="{151A6019-1999-4F41-B9AE-B23A467D1CA1}" sibTransId="{F328E386-CC3C-4C51-9E3E-F3943F88B880}"/>
    <dgm:cxn modelId="{5AC4FAAB-9458-4FE4-9DA5-97BF18E760E5}" type="presParOf" srcId="{4B16CD92-8236-405C-B360-DD4E695E74B3}" destId="{7F1BB4A5-300E-442D-8927-7AFEC3642534}" srcOrd="0" destOrd="0" presId="urn:microsoft.com/office/officeart/2005/8/layout/pyramid1"/>
    <dgm:cxn modelId="{D945C597-2FA9-4CAD-BF02-90B809699D04}" type="presParOf" srcId="{7F1BB4A5-300E-442D-8927-7AFEC3642534}" destId="{955612B4-D008-454C-8CF8-12C9D15EC4A1}" srcOrd="0" destOrd="0" presId="urn:microsoft.com/office/officeart/2005/8/layout/pyramid1"/>
    <dgm:cxn modelId="{DAAD0E3C-2039-4711-B02D-22D514255FF3}" type="presParOf" srcId="{7F1BB4A5-300E-442D-8927-7AFEC3642534}" destId="{9C1FEABD-3B2E-4361-A983-1B2A90427BF3}" srcOrd="1" destOrd="0" presId="urn:microsoft.com/office/officeart/2005/8/layout/pyramid1"/>
    <dgm:cxn modelId="{C6EDB51D-50C6-41EF-8320-1900EA09031C}" type="presParOf" srcId="{4B16CD92-8236-405C-B360-DD4E695E74B3}" destId="{DC478BC1-49A4-4600-9165-EEF612517E59}" srcOrd="1" destOrd="0" presId="urn:microsoft.com/office/officeart/2005/8/layout/pyramid1"/>
    <dgm:cxn modelId="{DD916155-0CA6-4A17-BEA1-7EF400F99AC3}" type="presParOf" srcId="{DC478BC1-49A4-4600-9165-EEF612517E59}" destId="{810D60E4-5805-4CFB-B7B0-1076F2FBCFAD}" srcOrd="0" destOrd="0" presId="urn:microsoft.com/office/officeart/2005/8/layout/pyramid1"/>
    <dgm:cxn modelId="{912B08F9-45C4-40FD-A0BF-334B21C06C3C}" type="presParOf" srcId="{DC478BC1-49A4-4600-9165-EEF612517E59}" destId="{26E27242-D8AC-4075-86AD-AC0E2D9FA76A}" srcOrd="1" destOrd="0" presId="urn:microsoft.com/office/officeart/2005/8/layout/pyramid1"/>
    <dgm:cxn modelId="{FC1D709E-5D19-4FA8-A318-95534F0AC826}" type="presParOf" srcId="{4B16CD92-8236-405C-B360-DD4E695E74B3}" destId="{0549FBB9-6219-46A4-AB60-5E4C7493DFB0}" srcOrd="2" destOrd="0" presId="urn:microsoft.com/office/officeart/2005/8/layout/pyramid1"/>
    <dgm:cxn modelId="{9D029FDD-FBF5-4FF1-8FEF-25AED9A2C193}" type="presParOf" srcId="{0549FBB9-6219-46A4-AB60-5E4C7493DFB0}" destId="{F5136690-3695-44CE-B5D3-570F5B61581E}" srcOrd="0" destOrd="0" presId="urn:microsoft.com/office/officeart/2005/8/layout/pyramid1"/>
    <dgm:cxn modelId="{1EDC0114-1683-4FFE-92BD-0451A8DA02A9}" type="presParOf" srcId="{0549FBB9-6219-46A4-AB60-5E4C7493DFB0}" destId="{99EA977F-A27B-4273-8E67-3778112D94A9}" srcOrd="1" destOrd="0" presId="urn:microsoft.com/office/officeart/2005/8/layout/pyramid1"/>
    <dgm:cxn modelId="{C6EF6728-534A-4D00-8F44-4865F222516C}" type="presParOf" srcId="{4B16CD92-8236-405C-B360-DD4E695E74B3}" destId="{3C0177D5-3441-4C62-8937-EF75F64859C7}" srcOrd="3" destOrd="0" presId="urn:microsoft.com/office/officeart/2005/8/layout/pyramid1"/>
    <dgm:cxn modelId="{D243C364-1E2D-4CC2-BAC4-FE9B5527F62D}" type="presParOf" srcId="{3C0177D5-3441-4C62-8937-EF75F64859C7}" destId="{384A997E-30CF-4D59-B878-8C9128BAB894}" srcOrd="0" destOrd="0" presId="urn:microsoft.com/office/officeart/2005/8/layout/pyramid1"/>
    <dgm:cxn modelId="{BE394ABE-5D27-4E57-AF8C-E890E44502FD}" type="presParOf" srcId="{3C0177D5-3441-4C62-8937-EF75F64859C7}" destId="{80ACE7EB-03A2-4323-BB92-3E19E561C27E}" srcOrd="1" destOrd="0" presId="urn:microsoft.com/office/officeart/2005/8/layout/pyramid1"/>
    <dgm:cxn modelId="{1DE7BD29-CEDE-4D1F-B72A-50717E2DEE1E}" type="presParOf" srcId="{4B16CD92-8236-405C-B360-DD4E695E74B3}" destId="{59BB88A6-2265-4669-8C6A-9EC703581B33}" srcOrd="4" destOrd="0" presId="urn:microsoft.com/office/officeart/2005/8/layout/pyramid1"/>
    <dgm:cxn modelId="{1256B671-068C-42DF-92DF-2D15217D94F1}" type="presParOf" srcId="{59BB88A6-2265-4669-8C6A-9EC703581B33}" destId="{FD442F1B-339D-46E0-8A3E-E7AE82A1AF6E}" srcOrd="0" destOrd="0" presId="urn:microsoft.com/office/officeart/2005/8/layout/pyramid1"/>
    <dgm:cxn modelId="{1BAC0D6E-D91B-4395-A66E-F97A75D700E0}" type="presParOf" srcId="{59BB88A6-2265-4669-8C6A-9EC703581B33}" destId="{F833F56B-E879-4933-8334-BD2F37827B0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FC15DDEF-9A3E-482C-8BD1-6F917E6B4D3B}" type="doc">
      <dgm:prSet loTypeId="urn:microsoft.com/office/officeart/2005/8/layout/pyramid1" loCatId="pyramid" qsTypeId="urn:microsoft.com/office/officeart/2005/8/quickstyle/simple1" qsCatId="simple" csTypeId="urn:microsoft.com/office/officeart/2005/8/colors/accent1_2" csCatId="accent1" phldr="1"/>
      <dgm:spPr/>
    </dgm:pt>
    <dgm:pt modelId="{D5C4C2DA-FEB6-4D5C-A391-CE5573A736D8}">
      <dgm:prSet phldrT="[Texto]" custT="1"/>
      <dgm:spPr>
        <a:solidFill>
          <a:srgbClr val="FF5969"/>
        </a:solidFill>
      </dgm:spPr>
      <dgm:t>
        <a:bodyPr/>
        <a:lstStyle/>
        <a:p>
          <a:endParaRPr lang="es-PA" sz="2000" b="1" dirty="0">
            <a:effectLst>
              <a:outerShdw blurRad="38100" dist="38100" dir="2700000" algn="tl">
                <a:srgbClr val="000000">
                  <a:alpha val="43137"/>
                </a:srgbClr>
              </a:outerShdw>
            </a:effectLst>
            <a:latin typeface="+mj-lt"/>
          </a:endParaRPr>
        </a:p>
      </dgm:t>
    </dgm:pt>
    <dgm:pt modelId="{045366AE-D837-47D9-9C34-2CA1F1F04601}" type="parTrans" cxnId="{E460C761-F9C0-49D7-8905-0B217FE0B0C4}">
      <dgm:prSet/>
      <dgm:spPr/>
      <dgm:t>
        <a:bodyPr/>
        <a:lstStyle/>
        <a:p>
          <a:endParaRPr lang="es-PA"/>
        </a:p>
      </dgm:t>
    </dgm:pt>
    <dgm:pt modelId="{38EBF096-70B1-4967-9F8F-688BEFF4DB8B}" type="sibTrans" cxnId="{E460C761-F9C0-49D7-8905-0B217FE0B0C4}">
      <dgm:prSet/>
      <dgm:spPr/>
      <dgm:t>
        <a:bodyPr/>
        <a:lstStyle/>
        <a:p>
          <a:endParaRPr lang="es-PA"/>
        </a:p>
      </dgm:t>
    </dgm:pt>
    <dgm:pt modelId="{EF1FAE81-FF05-43D4-807B-47B27E2BC805}">
      <dgm:prSet phldrT="[Texto]" custT="1"/>
      <dgm:spPr>
        <a:solidFill>
          <a:srgbClr val="52C9BD"/>
        </a:solidFill>
      </dgm:spPr>
      <dgm:t>
        <a:bodyPr/>
        <a:lstStyle/>
        <a:p>
          <a:r>
            <a:rPr lang="es-PA" sz="2000" b="1" dirty="0">
              <a:effectLst>
                <a:outerShdw blurRad="38100" dist="38100" dir="2700000" algn="tl">
                  <a:srgbClr val="000000">
                    <a:alpha val="43137"/>
                  </a:srgbClr>
                </a:outerShdw>
              </a:effectLst>
              <a:latin typeface="+mj-lt"/>
            </a:rPr>
            <a:t>Estima</a:t>
          </a:r>
        </a:p>
      </dgm:t>
    </dgm:pt>
    <dgm:pt modelId="{02118E63-33B8-44FD-960E-D0E40E9C13AD}" type="parTrans" cxnId="{1BC79CB5-FECA-4D8D-BC84-0044E6D7D010}">
      <dgm:prSet/>
      <dgm:spPr/>
      <dgm:t>
        <a:bodyPr/>
        <a:lstStyle/>
        <a:p>
          <a:endParaRPr lang="es-PA"/>
        </a:p>
      </dgm:t>
    </dgm:pt>
    <dgm:pt modelId="{856BEF8A-C54A-462B-BEF6-69D230BD4191}" type="sibTrans" cxnId="{1BC79CB5-FECA-4D8D-BC84-0044E6D7D010}">
      <dgm:prSet/>
      <dgm:spPr/>
      <dgm:t>
        <a:bodyPr/>
        <a:lstStyle/>
        <a:p>
          <a:endParaRPr lang="es-PA"/>
        </a:p>
      </dgm:t>
    </dgm:pt>
    <dgm:pt modelId="{CB51C8A1-6657-4826-8319-917501363DAA}">
      <dgm:prSet phldrT="[Texto]" custT="1"/>
      <dgm:spPr>
        <a:solidFill>
          <a:srgbClr val="92D050"/>
        </a:solidFill>
      </dgm:spPr>
      <dgm:t>
        <a:bodyPr/>
        <a:lstStyle/>
        <a:p>
          <a:endParaRPr lang="es-PA" sz="2000" b="1" dirty="0">
            <a:effectLst>
              <a:outerShdw blurRad="38100" dist="38100" dir="2700000" algn="tl">
                <a:srgbClr val="000000">
                  <a:alpha val="43137"/>
                </a:srgbClr>
              </a:outerShdw>
            </a:effectLst>
            <a:latin typeface="+mj-lt"/>
          </a:endParaRPr>
        </a:p>
      </dgm:t>
    </dgm:pt>
    <dgm:pt modelId="{151A6019-1999-4F41-B9AE-B23A467D1CA1}" type="parTrans" cxnId="{DAA2AEF4-0D78-488E-8D7D-6A3D0D035F93}">
      <dgm:prSet/>
      <dgm:spPr/>
      <dgm:t>
        <a:bodyPr/>
        <a:lstStyle/>
        <a:p>
          <a:endParaRPr lang="es-PA"/>
        </a:p>
      </dgm:t>
    </dgm:pt>
    <dgm:pt modelId="{F328E386-CC3C-4C51-9E3E-F3943F88B880}" type="sibTrans" cxnId="{DAA2AEF4-0D78-488E-8D7D-6A3D0D035F93}">
      <dgm:prSet/>
      <dgm:spPr/>
      <dgm:t>
        <a:bodyPr/>
        <a:lstStyle/>
        <a:p>
          <a:endParaRPr lang="es-PA"/>
        </a:p>
      </dgm:t>
    </dgm:pt>
    <dgm:pt modelId="{99F06615-5CA1-400A-8FDD-1FCA01F09C16}">
      <dgm:prSet phldrT="[Texto]" custT="1"/>
      <dgm:spPr>
        <a:solidFill>
          <a:srgbClr val="5D7373"/>
        </a:solidFill>
      </dgm:spPr>
      <dgm:t>
        <a:bodyPr/>
        <a:lstStyle/>
        <a:p>
          <a:endParaRPr lang="es-PA" sz="2000" b="1" dirty="0">
            <a:effectLst>
              <a:outerShdw blurRad="38100" dist="38100" dir="2700000" algn="tl">
                <a:srgbClr val="000000">
                  <a:alpha val="43137"/>
                </a:srgbClr>
              </a:outerShdw>
            </a:effectLst>
            <a:latin typeface="+mj-lt"/>
          </a:endParaRPr>
        </a:p>
      </dgm:t>
    </dgm:pt>
    <dgm:pt modelId="{72160FD5-4CD3-4317-8780-9C04C8BEB4EA}" type="sibTrans" cxnId="{A92A981E-37CA-42AC-A6A2-44814D5F5EE2}">
      <dgm:prSet/>
      <dgm:spPr/>
      <dgm:t>
        <a:bodyPr/>
        <a:lstStyle/>
        <a:p>
          <a:endParaRPr lang="es-PA"/>
        </a:p>
      </dgm:t>
    </dgm:pt>
    <dgm:pt modelId="{ABFA024E-68BB-49F9-8C26-FFFA3BF02360}" type="parTrans" cxnId="{A92A981E-37CA-42AC-A6A2-44814D5F5EE2}">
      <dgm:prSet/>
      <dgm:spPr/>
      <dgm:t>
        <a:bodyPr/>
        <a:lstStyle/>
        <a:p>
          <a:endParaRPr lang="es-PA"/>
        </a:p>
      </dgm:t>
    </dgm:pt>
    <dgm:pt modelId="{9FB450EE-37E6-401E-9B43-303735791870}">
      <dgm:prSet phldrT="[Texto]" custT="1"/>
      <dgm:spPr>
        <a:solidFill>
          <a:srgbClr val="FEC630"/>
        </a:solidFill>
      </dgm:spPr>
      <dgm:t>
        <a:bodyPr/>
        <a:lstStyle/>
        <a:p>
          <a:endParaRPr lang="es-PA" sz="2000" b="1" dirty="0">
            <a:effectLst>
              <a:outerShdw blurRad="38100" dist="38100" dir="2700000" algn="tl">
                <a:srgbClr val="000000">
                  <a:alpha val="43137"/>
                </a:srgbClr>
              </a:outerShdw>
            </a:effectLst>
            <a:latin typeface="+mj-lt"/>
          </a:endParaRPr>
        </a:p>
      </dgm:t>
    </dgm:pt>
    <dgm:pt modelId="{DADA2853-052C-4D42-AEDF-6C3AF3CA444C}" type="sibTrans" cxnId="{02AEEB8D-FD6B-4797-AF44-2D5D375EAD42}">
      <dgm:prSet/>
      <dgm:spPr/>
      <dgm:t>
        <a:bodyPr/>
        <a:lstStyle/>
        <a:p>
          <a:endParaRPr lang="es-PA"/>
        </a:p>
      </dgm:t>
    </dgm:pt>
    <dgm:pt modelId="{12019539-90E8-4587-8622-0622C300F9B3}" type="parTrans" cxnId="{02AEEB8D-FD6B-4797-AF44-2D5D375EAD42}">
      <dgm:prSet/>
      <dgm:spPr/>
      <dgm:t>
        <a:bodyPr/>
        <a:lstStyle/>
        <a:p>
          <a:endParaRPr lang="es-PA"/>
        </a:p>
      </dgm:t>
    </dgm:pt>
    <dgm:pt modelId="{4B16CD92-8236-405C-B360-DD4E695E74B3}" type="pres">
      <dgm:prSet presAssocID="{FC15DDEF-9A3E-482C-8BD1-6F917E6B4D3B}" presName="Name0" presStyleCnt="0">
        <dgm:presLayoutVars>
          <dgm:dir/>
          <dgm:animLvl val="lvl"/>
          <dgm:resizeHandles val="exact"/>
        </dgm:presLayoutVars>
      </dgm:prSet>
      <dgm:spPr/>
    </dgm:pt>
    <dgm:pt modelId="{7F1BB4A5-300E-442D-8927-7AFEC3642534}" type="pres">
      <dgm:prSet presAssocID="{D5C4C2DA-FEB6-4D5C-A391-CE5573A736D8}" presName="Name8" presStyleCnt="0"/>
      <dgm:spPr/>
    </dgm:pt>
    <dgm:pt modelId="{955612B4-D008-454C-8CF8-12C9D15EC4A1}" type="pres">
      <dgm:prSet presAssocID="{D5C4C2DA-FEB6-4D5C-A391-CE5573A736D8}" presName="level" presStyleLbl="node1" presStyleIdx="0" presStyleCnt="5">
        <dgm:presLayoutVars>
          <dgm:chMax val="1"/>
          <dgm:bulletEnabled val="1"/>
        </dgm:presLayoutVars>
      </dgm:prSet>
      <dgm:spPr/>
    </dgm:pt>
    <dgm:pt modelId="{9C1FEABD-3B2E-4361-A983-1B2A90427BF3}" type="pres">
      <dgm:prSet presAssocID="{D5C4C2DA-FEB6-4D5C-A391-CE5573A736D8}" presName="levelTx" presStyleLbl="revTx" presStyleIdx="0" presStyleCnt="0">
        <dgm:presLayoutVars>
          <dgm:chMax val="1"/>
          <dgm:bulletEnabled val="1"/>
        </dgm:presLayoutVars>
      </dgm:prSet>
      <dgm:spPr/>
    </dgm:pt>
    <dgm:pt modelId="{DC478BC1-49A4-4600-9165-EEF612517E59}" type="pres">
      <dgm:prSet presAssocID="{EF1FAE81-FF05-43D4-807B-47B27E2BC805}" presName="Name8" presStyleCnt="0"/>
      <dgm:spPr/>
    </dgm:pt>
    <dgm:pt modelId="{810D60E4-5805-4CFB-B7B0-1076F2FBCFAD}" type="pres">
      <dgm:prSet presAssocID="{EF1FAE81-FF05-43D4-807B-47B27E2BC805}" presName="level" presStyleLbl="node1" presStyleIdx="1" presStyleCnt="5">
        <dgm:presLayoutVars>
          <dgm:chMax val="1"/>
          <dgm:bulletEnabled val="1"/>
        </dgm:presLayoutVars>
      </dgm:prSet>
      <dgm:spPr/>
    </dgm:pt>
    <dgm:pt modelId="{26E27242-D8AC-4075-86AD-AC0E2D9FA76A}" type="pres">
      <dgm:prSet presAssocID="{EF1FAE81-FF05-43D4-807B-47B27E2BC805}" presName="levelTx" presStyleLbl="revTx" presStyleIdx="0" presStyleCnt="0">
        <dgm:presLayoutVars>
          <dgm:chMax val="1"/>
          <dgm:bulletEnabled val="1"/>
        </dgm:presLayoutVars>
      </dgm:prSet>
      <dgm:spPr/>
    </dgm:pt>
    <dgm:pt modelId="{0549FBB9-6219-46A4-AB60-5E4C7493DFB0}" type="pres">
      <dgm:prSet presAssocID="{9FB450EE-37E6-401E-9B43-303735791870}" presName="Name8" presStyleCnt="0"/>
      <dgm:spPr/>
    </dgm:pt>
    <dgm:pt modelId="{F5136690-3695-44CE-B5D3-570F5B61581E}" type="pres">
      <dgm:prSet presAssocID="{9FB450EE-37E6-401E-9B43-303735791870}" presName="level" presStyleLbl="node1" presStyleIdx="2" presStyleCnt="5">
        <dgm:presLayoutVars>
          <dgm:chMax val="1"/>
          <dgm:bulletEnabled val="1"/>
        </dgm:presLayoutVars>
      </dgm:prSet>
      <dgm:spPr/>
    </dgm:pt>
    <dgm:pt modelId="{99EA977F-A27B-4273-8E67-3778112D94A9}" type="pres">
      <dgm:prSet presAssocID="{9FB450EE-37E6-401E-9B43-303735791870}" presName="levelTx" presStyleLbl="revTx" presStyleIdx="0" presStyleCnt="0">
        <dgm:presLayoutVars>
          <dgm:chMax val="1"/>
          <dgm:bulletEnabled val="1"/>
        </dgm:presLayoutVars>
      </dgm:prSet>
      <dgm:spPr/>
    </dgm:pt>
    <dgm:pt modelId="{3C0177D5-3441-4C62-8937-EF75F64859C7}" type="pres">
      <dgm:prSet presAssocID="{99F06615-5CA1-400A-8FDD-1FCA01F09C16}" presName="Name8" presStyleCnt="0"/>
      <dgm:spPr/>
    </dgm:pt>
    <dgm:pt modelId="{384A997E-30CF-4D59-B878-8C9128BAB894}" type="pres">
      <dgm:prSet presAssocID="{99F06615-5CA1-400A-8FDD-1FCA01F09C16}" presName="level" presStyleLbl="node1" presStyleIdx="3" presStyleCnt="5">
        <dgm:presLayoutVars>
          <dgm:chMax val="1"/>
          <dgm:bulletEnabled val="1"/>
        </dgm:presLayoutVars>
      </dgm:prSet>
      <dgm:spPr/>
    </dgm:pt>
    <dgm:pt modelId="{80ACE7EB-03A2-4323-BB92-3E19E561C27E}" type="pres">
      <dgm:prSet presAssocID="{99F06615-5CA1-400A-8FDD-1FCA01F09C16}" presName="levelTx" presStyleLbl="revTx" presStyleIdx="0" presStyleCnt="0">
        <dgm:presLayoutVars>
          <dgm:chMax val="1"/>
          <dgm:bulletEnabled val="1"/>
        </dgm:presLayoutVars>
      </dgm:prSet>
      <dgm:spPr/>
    </dgm:pt>
    <dgm:pt modelId="{59BB88A6-2265-4669-8C6A-9EC703581B33}" type="pres">
      <dgm:prSet presAssocID="{CB51C8A1-6657-4826-8319-917501363DAA}" presName="Name8" presStyleCnt="0"/>
      <dgm:spPr/>
    </dgm:pt>
    <dgm:pt modelId="{FD442F1B-339D-46E0-8A3E-E7AE82A1AF6E}" type="pres">
      <dgm:prSet presAssocID="{CB51C8A1-6657-4826-8319-917501363DAA}" presName="level" presStyleLbl="node1" presStyleIdx="4" presStyleCnt="5">
        <dgm:presLayoutVars>
          <dgm:chMax val="1"/>
          <dgm:bulletEnabled val="1"/>
        </dgm:presLayoutVars>
      </dgm:prSet>
      <dgm:spPr/>
    </dgm:pt>
    <dgm:pt modelId="{F833F56B-E879-4933-8334-BD2F37827B06}" type="pres">
      <dgm:prSet presAssocID="{CB51C8A1-6657-4826-8319-917501363DAA}" presName="levelTx" presStyleLbl="revTx" presStyleIdx="0" presStyleCnt="0">
        <dgm:presLayoutVars>
          <dgm:chMax val="1"/>
          <dgm:bulletEnabled val="1"/>
        </dgm:presLayoutVars>
      </dgm:prSet>
      <dgm:spPr/>
    </dgm:pt>
  </dgm:ptLst>
  <dgm:cxnLst>
    <dgm:cxn modelId="{B11CF110-8DCB-4E90-8F5B-FF18E2EB8193}" type="presOf" srcId="{EF1FAE81-FF05-43D4-807B-47B27E2BC805}" destId="{26E27242-D8AC-4075-86AD-AC0E2D9FA76A}" srcOrd="1" destOrd="0" presId="urn:microsoft.com/office/officeart/2005/8/layout/pyramid1"/>
    <dgm:cxn modelId="{1333BF19-1F20-4158-9C80-BDCFE37B8C1E}" type="presOf" srcId="{FC15DDEF-9A3E-482C-8BD1-6F917E6B4D3B}" destId="{4B16CD92-8236-405C-B360-DD4E695E74B3}" srcOrd="0" destOrd="0" presId="urn:microsoft.com/office/officeart/2005/8/layout/pyramid1"/>
    <dgm:cxn modelId="{A92A981E-37CA-42AC-A6A2-44814D5F5EE2}" srcId="{FC15DDEF-9A3E-482C-8BD1-6F917E6B4D3B}" destId="{99F06615-5CA1-400A-8FDD-1FCA01F09C16}" srcOrd="3" destOrd="0" parTransId="{ABFA024E-68BB-49F9-8C26-FFFA3BF02360}" sibTransId="{72160FD5-4CD3-4317-8780-9C04C8BEB4EA}"/>
    <dgm:cxn modelId="{1D96D939-2DC9-431E-A724-E081B4376540}" type="presOf" srcId="{EF1FAE81-FF05-43D4-807B-47B27E2BC805}" destId="{810D60E4-5805-4CFB-B7B0-1076F2FBCFAD}" srcOrd="0" destOrd="0" presId="urn:microsoft.com/office/officeart/2005/8/layout/pyramid1"/>
    <dgm:cxn modelId="{E460C761-F9C0-49D7-8905-0B217FE0B0C4}" srcId="{FC15DDEF-9A3E-482C-8BD1-6F917E6B4D3B}" destId="{D5C4C2DA-FEB6-4D5C-A391-CE5573A736D8}" srcOrd="0" destOrd="0" parTransId="{045366AE-D837-47D9-9C34-2CA1F1F04601}" sibTransId="{38EBF096-70B1-4967-9F8F-688BEFF4DB8B}"/>
    <dgm:cxn modelId="{D5B4FC6F-89B3-4932-8D44-24305AAAB30F}" type="presOf" srcId="{99F06615-5CA1-400A-8FDD-1FCA01F09C16}" destId="{80ACE7EB-03A2-4323-BB92-3E19E561C27E}" srcOrd="1" destOrd="0" presId="urn:microsoft.com/office/officeart/2005/8/layout/pyramid1"/>
    <dgm:cxn modelId="{3D28388B-C5E1-4E4F-8013-AF95EDDBB09E}" type="presOf" srcId="{9FB450EE-37E6-401E-9B43-303735791870}" destId="{99EA977F-A27B-4273-8E67-3778112D94A9}" srcOrd="1" destOrd="0" presId="urn:microsoft.com/office/officeart/2005/8/layout/pyramid1"/>
    <dgm:cxn modelId="{B2C75E8B-38FE-4F5C-A56D-5D83FF9B80ED}" type="presOf" srcId="{D5C4C2DA-FEB6-4D5C-A391-CE5573A736D8}" destId="{9C1FEABD-3B2E-4361-A983-1B2A90427BF3}" srcOrd="1" destOrd="0" presId="urn:microsoft.com/office/officeart/2005/8/layout/pyramid1"/>
    <dgm:cxn modelId="{02AEEB8D-FD6B-4797-AF44-2D5D375EAD42}" srcId="{FC15DDEF-9A3E-482C-8BD1-6F917E6B4D3B}" destId="{9FB450EE-37E6-401E-9B43-303735791870}" srcOrd="2" destOrd="0" parTransId="{12019539-90E8-4587-8622-0622C300F9B3}" sibTransId="{DADA2853-052C-4D42-AEDF-6C3AF3CA444C}"/>
    <dgm:cxn modelId="{75273FA4-46DD-49E7-9CE3-3BD8CAE5F688}" type="presOf" srcId="{D5C4C2DA-FEB6-4D5C-A391-CE5573A736D8}" destId="{955612B4-D008-454C-8CF8-12C9D15EC4A1}" srcOrd="0" destOrd="0" presId="urn:microsoft.com/office/officeart/2005/8/layout/pyramid1"/>
    <dgm:cxn modelId="{EE43EBAC-E3D8-4DBA-B5F8-12CA8E132081}" type="presOf" srcId="{CB51C8A1-6657-4826-8319-917501363DAA}" destId="{F833F56B-E879-4933-8334-BD2F37827B06}" srcOrd="1" destOrd="0" presId="urn:microsoft.com/office/officeart/2005/8/layout/pyramid1"/>
    <dgm:cxn modelId="{1BC79CB5-FECA-4D8D-BC84-0044E6D7D010}" srcId="{FC15DDEF-9A3E-482C-8BD1-6F917E6B4D3B}" destId="{EF1FAE81-FF05-43D4-807B-47B27E2BC805}" srcOrd="1" destOrd="0" parTransId="{02118E63-33B8-44FD-960E-D0E40E9C13AD}" sibTransId="{856BEF8A-C54A-462B-BEF6-69D230BD4191}"/>
    <dgm:cxn modelId="{133A9CC3-582F-46D2-86B3-A581FD795B1D}" type="presOf" srcId="{9FB450EE-37E6-401E-9B43-303735791870}" destId="{F5136690-3695-44CE-B5D3-570F5B61581E}" srcOrd="0" destOrd="0" presId="urn:microsoft.com/office/officeart/2005/8/layout/pyramid1"/>
    <dgm:cxn modelId="{F372A8D7-D382-4DB4-8F8F-44CC75B4D6C9}" type="presOf" srcId="{99F06615-5CA1-400A-8FDD-1FCA01F09C16}" destId="{384A997E-30CF-4D59-B878-8C9128BAB894}" srcOrd="0" destOrd="0" presId="urn:microsoft.com/office/officeart/2005/8/layout/pyramid1"/>
    <dgm:cxn modelId="{DAA2AEF4-0D78-488E-8D7D-6A3D0D035F93}" srcId="{FC15DDEF-9A3E-482C-8BD1-6F917E6B4D3B}" destId="{CB51C8A1-6657-4826-8319-917501363DAA}" srcOrd="4" destOrd="0" parTransId="{151A6019-1999-4F41-B9AE-B23A467D1CA1}" sibTransId="{F328E386-CC3C-4C51-9E3E-F3943F88B880}"/>
    <dgm:cxn modelId="{34D179F5-3F7D-4ED8-8F31-738D4841C171}" type="presOf" srcId="{CB51C8A1-6657-4826-8319-917501363DAA}" destId="{FD442F1B-339D-46E0-8A3E-E7AE82A1AF6E}" srcOrd="0" destOrd="0" presId="urn:microsoft.com/office/officeart/2005/8/layout/pyramid1"/>
    <dgm:cxn modelId="{2626F0A9-5930-4638-8594-35D097A1DD8B}" type="presParOf" srcId="{4B16CD92-8236-405C-B360-DD4E695E74B3}" destId="{7F1BB4A5-300E-442D-8927-7AFEC3642534}" srcOrd="0" destOrd="0" presId="urn:microsoft.com/office/officeart/2005/8/layout/pyramid1"/>
    <dgm:cxn modelId="{C05BE248-4946-41CB-9E43-45043F5C5CDA}" type="presParOf" srcId="{7F1BB4A5-300E-442D-8927-7AFEC3642534}" destId="{955612B4-D008-454C-8CF8-12C9D15EC4A1}" srcOrd="0" destOrd="0" presId="urn:microsoft.com/office/officeart/2005/8/layout/pyramid1"/>
    <dgm:cxn modelId="{AD70E923-C6CF-4672-B482-7DCB273B0609}" type="presParOf" srcId="{7F1BB4A5-300E-442D-8927-7AFEC3642534}" destId="{9C1FEABD-3B2E-4361-A983-1B2A90427BF3}" srcOrd="1" destOrd="0" presId="urn:microsoft.com/office/officeart/2005/8/layout/pyramid1"/>
    <dgm:cxn modelId="{07EC2A96-853C-44CA-BF16-EDFE4ABE97D5}" type="presParOf" srcId="{4B16CD92-8236-405C-B360-DD4E695E74B3}" destId="{DC478BC1-49A4-4600-9165-EEF612517E59}" srcOrd="1" destOrd="0" presId="urn:microsoft.com/office/officeart/2005/8/layout/pyramid1"/>
    <dgm:cxn modelId="{0F1D8B2D-B1BB-4722-8E53-FC1A08B1132A}" type="presParOf" srcId="{DC478BC1-49A4-4600-9165-EEF612517E59}" destId="{810D60E4-5805-4CFB-B7B0-1076F2FBCFAD}" srcOrd="0" destOrd="0" presId="urn:microsoft.com/office/officeart/2005/8/layout/pyramid1"/>
    <dgm:cxn modelId="{58DAE24E-32EA-4C09-9D69-3F8C3200DC5E}" type="presParOf" srcId="{DC478BC1-49A4-4600-9165-EEF612517E59}" destId="{26E27242-D8AC-4075-86AD-AC0E2D9FA76A}" srcOrd="1" destOrd="0" presId="urn:microsoft.com/office/officeart/2005/8/layout/pyramid1"/>
    <dgm:cxn modelId="{BE8DE355-C92D-4B6C-A39B-2AF26FD8F798}" type="presParOf" srcId="{4B16CD92-8236-405C-B360-DD4E695E74B3}" destId="{0549FBB9-6219-46A4-AB60-5E4C7493DFB0}" srcOrd="2" destOrd="0" presId="urn:microsoft.com/office/officeart/2005/8/layout/pyramid1"/>
    <dgm:cxn modelId="{58CB706E-547A-481B-A301-13AB741A8950}" type="presParOf" srcId="{0549FBB9-6219-46A4-AB60-5E4C7493DFB0}" destId="{F5136690-3695-44CE-B5D3-570F5B61581E}" srcOrd="0" destOrd="0" presId="urn:microsoft.com/office/officeart/2005/8/layout/pyramid1"/>
    <dgm:cxn modelId="{DA649D7F-FF0F-49E8-8E8A-313DC7D0CCC6}" type="presParOf" srcId="{0549FBB9-6219-46A4-AB60-5E4C7493DFB0}" destId="{99EA977F-A27B-4273-8E67-3778112D94A9}" srcOrd="1" destOrd="0" presId="urn:microsoft.com/office/officeart/2005/8/layout/pyramid1"/>
    <dgm:cxn modelId="{5F90A8A4-DBA8-4333-95C1-DCE74EA5A1C3}" type="presParOf" srcId="{4B16CD92-8236-405C-B360-DD4E695E74B3}" destId="{3C0177D5-3441-4C62-8937-EF75F64859C7}" srcOrd="3" destOrd="0" presId="urn:microsoft.com/office/officeart/2005/8/layout/pyramid1"/>
    <dgm:cxn modelId="{8E1AC8D1-D9E9-4C77-AE95-9440610C7D20}" type="presParOf" srcId="{3C0177D5-3441-4C62-8937-EF75F64859C7}" destId="{384A997E-30CF-4D59-B878-8C9128BAB894}" srcOrd="0" destOrd="0" presId="urn:microsoft.com/office/officeart/2005/8/layout/pyramid1"/>
    <dgm:cxn modelId="{A2A9A681-8373-4AEF-A3C6-B85A6B3F9A9C}" type="presParOf" srcId="{3C0177D5-3441-4C62-8937-EF75F64859C7}" destId="{80ACE7EB-03A2-4323-BB92-3E19E561C27E}" srcOrd="1" destOrd="0" presId="urn:microsoft.com/office/officeart/2005/8/layout/pyramid1"/>
    <dgm:cxn modelId="{9EAB2A64-5BA9-4834-8900-3DA9B32B9A92}" type="presParOf" srcId="{4B16CD92-8236-405C-B360-DD4E695E74B3}" destId="{59BB88A6-2265-4669-8C6A-9EC703581B33}" srcOrd="4" destOrd="0" presId="urn:microsoft.com/office/officeart/2005/8/layout/pyramid1"/>
    <dgm:cxn modelId="{D3B30415-77D2-4184-965B-F29818022EF0}" type="presParOf" srcId="{59BB88A6-2265-4669-8C6A-9EC703581B33}" destId="{FD442F1B-339D-46E0-8A3E-E7AE82A1AF6E}" srcOrd="0" destOrd="0" presId="urn:microsoft.com/office/officeart/2005/8/layout/pyramid1"/>
    <dgm:cxn modelId="{FEC99347-56F3-4C39-9D30-8947622DDBF2}" type="presParOf" srcId="{59BB88A6-2265-4669-8C6A-9EC703581B33}" destId="{F833F56B-E879-4933-8334-BD2F37827B0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FC15DDEF-9A3E-482C-8BD1-6F917E6B4D3B}" type="doc">
      <dgm:prSet loTypeId="urn:microsoft.com/office/officeart/2005/8/layout/pyramid1" loCatId="pyramid" qsTypeId="urn:microsoft.com/office/officeart/2005/8/quickstyle/simple1" qsCatId="simple" csTypeId="urn:microsoft.com/office/officeart/2005/8/colors/accent1_2" csCatId="accent1" phldr="1"/>
      <dgm:spPr/>
    </dgm:pt>
    <dgm:pt modelId="{D5C4C2DA-FEB6-4D5C-A391-CE5573A736D8}">
      <dgm:prSet phldrT="[Texto]" custT="1"/>
      <dgm:spPr>
        <a:solidFill>
          <a:srgbClr val="FF5969"/>
        </a:solidFill>
      </dgm:spPr>
      <dgm:t>
        <a:bodyPr/>
        <a:lstStyle/>
        <a:p>
          <a:r>
            <a:rPr lang="es-PA" sz="2000" b="1" dirty="0">
              <a:effectLst>
                <a:outerShdw blurRad="38100" dist="38100" dir="2700000" algn="tl">
                  <a:srgbClr val="000000">
                    <a:alpha val="43137"/>
                  </a:srgbClr>
                </a:outerShdw>
              </a:effectLst>
              <a:latin typeface="+mj-lt"/>
            </a:rPr>
            <a:t>Autorrealización</a:t>
          </a:r>
        </a:p>
      </dgm:t>
    </dgm:pt>
    <dgm:pt modelId="{045366AE-D837-47D9-9C34-2CA1F1F04601}" type="parTrans" cxnId="{E460C761-F9C0-49D7-8905-0B217FE0B0C4}">
      <dgm:prSet/>
      <dgm:spPr/>
      <dgm:t>
        <a:bodyPr/>
        <a:lstStyle/>
        <a:p>
          <a:endParaRPr lang="es-PA"/>
        </a:p>
      </dgm:t>
    </dgm:pt>
    <dgm:pt modelId="{38EBF096-70B1-4967-9F8F-688BEFF4DB8B}" type="sibTrans" cxnId="{E460C761-F9C0-49D7-8905-0B217FE0B0C4}">
      <dgm:prSet/>
      <dgm:spPr/>
      <dgm:t>
        <a:bodyPr/>
        <a:lstStyle/>
        <a:p>
          <a:endParaRPr lang="es-PA"/>
        </a:p>
      </dgm:t>
    </dgm:pt>
    <dgm:pt modelId="{EF1FAE81-FF05-43D4-807B-47B27E2BC805}">
      <dgm:prSet phldrT="[Texto]" custT="1"/>
      <dgm:spPr>
        <a:solidFill>
          <a:srgbClr val="52C9BD"/>
        </a:solidFill>
      </dgm:spPr>
      <dgm:t>
        <a:bodyPr/>
        <a:lstStyle/>
        <a:p>
          <a:endParaRPr lang="es-PA" sz="2000" b="1" dirty="0">
            <a:effectLst>
              <a:outerShdw blurRad="38100" dist="38100" dir="2700000" algn="tl">
                <a:srgbClr val="000000">
                  <a:alpha val="43137"/>
                </a:srgbClr>
              </a:outerShdw>
            </a:effectLst>
            <a:latin typeface="+mj-lt"/>
          </a:endParaRPr>
        </a:p>
      </dgm:t>
    </dgm:pt>
    <dgm:pt modelId="{02118E63-33B8-44FD-960E-D0E40E9C13AD}" type="parTrans" cxnId="{1BC79CB5-FECA-4D8D-BC84-0044E6D7D010}">
      <dgm:prSet/>
      <dgm:spPr/>
      <dgm:t>
        <a:bodyPr/>
        <a:lstStyle/>
        <a:p>
          <a:endParaRPr lang="es-PA"/>
        </a:p>
      </dgm:t>
    </dgm:pt>
    <dgm:pt modelId="{856BEF8A-C54A-462B-BEF6-69D230BD4191}" type="sibTrans" cxnId="{1BC79CB5-FECA-4D8D-BC84-0044E6D7D010}">
      <dgm:prSet/>
      <dgm:spPr/>
      <dgm:t>
        <a:bodyPr/>
        <a:lstStyle/>
        <a:p>
          <a:endParaRPr lang="es-PA"/>
        </a:p>
      </dgm:t>
    </dgm:pt>
    <dgm:pt modelId="{CB51C8A1-6657-4826-8319-917501363DAA}">
      <dgm:prSet phldrT="[Texto]" custT="1"/>
      <dgm:spPr>
        <a:solidFill>
          <a:srgbClr val="92D050"/>
        </a:solidFill>
      </dgm:spPr>
      <dgm:t>
        <a:bodyPr/>
        <a:lstStyle/>
        <a:p>
          <a:endParaRPr lang="es-PA" sz="2000" b="1" dirty="0">
            <a:effectLst>
              <a:outerShdw blurRad="38100" dist="38100" dir="2700000" algn="tl">
                <a:srgbClr val="000000">
                  <a:alpha val="43137"/>
                </a:srgbClr>
              </a:outerShdw>
            </a:effectLst>
            <a:latin typeface="+mj-lt"/>
          </a:endParaRPr>
        </a:p>
      </dgm:t>
    </dgm:pt>
    <dgm:pt modelId="{151A6019-1999-4F41-B9AE-B23A467D1CA1}" type="parTrans" cxnId="{DAA2AEF4-0D78-488E-8D7D-6A3D0D035F93}">
      <dgm:prSet/>
      <dgm:spPr/>
      <dgm:t>
        <a:bodyPr/>
        <a:lstStyle/>
        <a:p>
          <a:endParaRPr lang="es-PA"/>
        </a:p>
      </dgm:t>
    </dgm:pt>
    <dgm:pt modelId="{F328E386-CC3C-4C51-9E3E-F3943F88B880}" type="sibTrans" cxnId="{DAA2AEF4-0D78-488E-8D7D-6A3D0D035F93}">
      <dgm:prSet/>
      <dgm:spPr/>
      <dgm:t>
        <a:bodyPr/>
        <a:lstStyle/>
        <a:p>
          <a:endParaRPr lang="es-PA"/>
        </a:p>
      </dgm:t>
    </dgm:pt>
    <dgm:pt modelId="{99F06615-5CA1-400A-8FDD-1FCA01F09C16}">
      <dgm:prSet phldrT="[Texto]" custT="1"/>
      <dgm:spPr>
        <a:solidFill>
          <a:srgbClr val="5D7373"/>
        </a:solidFill>
      </dgm:spPr>
      <dgm:t>
        <a:bodyPr/>
        <a:lstStyle/>
        <a:p>
          <a:endParaRPr lang="es-PA" sz="2000" b="1" dirty="0">
            <a:effectLst>
              <a:outerShdw blurRad="38100" dist="38100" dir="2700000" algn="tl">
                <a:srgbClr val="000000">
                  <a:alpha val="43137"/>
                </a:srgbClr>
              </a:outerShdw>
            </a:effectLst>
            <a:latin typeface="+mj-lt"/>
          </a:endParaRPr>
        </a:p>
      </dgm:t>
    </dgm:pt>
    <dgm:pt modelId="{72160FD5-4CD3-4317-8780-9C04C8BEB4EA}" type="sibTrans" cxnId="{A92A981E-37CA-42AC-A6A2-44814D5F5EE2}">
      <dgm:prSet/>
      <dgm:spPr/>
      <dgm:t>
        <a:bodyPr/>
        <a:lstStyle/>
        <a:p>
          <a:endParaRPr lang="es-PA"/>
        </a:p>
      </dgm:t>
    </dgm:pt>
    <dgm:pt modelId="{ABFA024E-68BB-49F9-8C26-FFFA3BF02360}" type="parTrans" cxnId="{A92A981E-37CA-42AC-A6A2-44814D5F5EE2}">
      <dgm:prSet/>
      <dgm:spPr/>
      <dgm:t>
        <a:bodyPr/>
        <a:lstStyle/>
        <a:p>
          <a:endParaRPr lang="es-PA"/>
        </a:p>
      </dgm:t>
    </dgm:pt>
    <dgm:pt modelId="{9FB450EE-37E6-401E-9B43-303735791870}">
      <dgm:prSet phldrT="[Texto]" custT="1"/>
      <dgm:spPr>
        <a:solidFill>
          <a:srgbClr val="FEC630"/>
        </a:solidFill>
      </dgm:spPr>
      <dgm:t>
        <a:bodyPr/>
        <a:lstStyle/>
        <a:p>
          <a:endParaRPr lang="es-PA" sz="2000" b="1" dirty="0">
            <a:effectLst>
              <a:outerShdw blurRad="38100" dist="38100" dir="2700000" algn="tl">
                <a:srgbClr val="000000">
                  <a:alpha val="43137"/>
                </a:srgbClr>
              </a:outerShdw>
            </a:effectLst>
            <a:latin typeface="+mj-lt"/>
          </a:endParaRPr>
        </a:p>
      </dgm:t>
    </dgm:pt>
    <dgm:pt modelId="{DADA2853-052C-4D42-AEDF-6C3AF3CA444C}" type="sibTrans" cxnId="{02AEEB8D-FD6B-4797-AF44-2D5D375EAD42}">
      <dgm:prSet/>
      <dgm:spPr/>
      <dgm:t>
        <a:bodyPr/>
        <a:lstStyle/>
        <a:p>
          <a:endParaRPr lang="es-PA"/>
        </a:p>
      </dgm:t>
    </dgm:pt>
    <dgm:pt modelId="{12019539-90E8-4587-8622-0622C300F9B3}" type="parTrans" cxnId="{02AEEB8D-FD6B-4797-AF44-2D5D375EAD42}">
      <dgm:prSet/>
      <dgm:spPr/>
      <dgm:t>
        <a:bodyPr/>
        <a:lstStyle/>
        <a:p>
          <a:endParaRPr lang="es-PA"/>
        </a:p>
      </dgm:t>
    </dgm:pt>
    <dgm:pt modelId="{4B16CD92-8236-405C-B360-DD4E695E74B3}" type="pres">
      <dgm:prSet presAssocID="{FC15DDEF-9A3E-482C-8BD1-6F917E6B4D3B}" presName="Name0" presStyleCnt="0">
        <dgm:presLayoutVars>
          <dgm:dir/>
          <dgm:animLvl val="lvl"/>
          <dgm:resizeHandles val="exact"/>
        </dgm:presLayoutVars>
      </dgm:prSet>
      <dgm:spPr/>
    </dgm:pt>
    <dgm:pt modelId="{7F1BB4A5-300E-442D-8927-7AFEC3642534}" type="pres">
      <dgm:prSet presAssocID="{D5C4C2DA-FEB6-4D5C-A391-CE5573A736D8}" presName="Name8" presStyleCnt="0"/>
      <dgm:spPr/>
    </dgm:pt>
    <dgm:pt modelId="{955612B4-D008-454C-8CF8-12C9D15EC4A1}" type="pres">
      <dgm:prSet presAssocID="{D5C4C2DA-FEB6-4D5C-A391-CE5573A736D8}" presName="level" presStyleLbl="node1" presStyleIdx="0" presStyleCnt="5">
        <dgm:presLayoutVars>
          <dgm:chMax val="1"/>
          <dgm:bulletEnabled val="1"/>
        </dgm:presLayoutVars>
      </dgm:prSet>
      <dgm:spPr/>
    </dgm:pt>
    <dgm:pt modelId="{9C1FEABD-3B2E-4361-A983-1B2A90427BF3}" type="pres">
      <dgm:prSet presAssocID="{D5C4C2DA-FEB6-4D5C-A391-CE5573A736D8}" presName="levelTx" presStyleLbl="revTx" presStyleIdx="0" presStyleCnt="0">
        <dgm:presLayoutVars>
          <dgm:chMax val="1"/>
          <dgm:bulletEnabled val="1"/>
        </dgm:presLayoutVars>
      </dgm:prSet>
      <dgm:spPr/>
    </dgm:pt>
    <dgm:pt modelId="{DC478BC1-49A4-4600-9165-EEF612517E59}" type="pres">
      <dgm:prSet presAssocID="{EF1FAE81-FF05-43D4-807B-47B27E2BC805}" presName="Name8" presStyleCnt="0"/>
      <dgm:spPr/>
    </dgm:pt>
    <dgm:pt modelId="{810D60E4-5805-4CFB-B7B0-1076F2FBCFAD}" type="pres">
      <dgm:prSet presAssocID="{EF1FAE81-FF05-43D4-807B-47B27E2BC805}" presName="level" presStyleLbl="node1" presStyleIdx="1" presStyleCnt="5">
        <dgm:presLayoutVars>
          <dgm:chMax val="1"/>
          <dgm:bulletEnabled val="1"/>
        </dgm:presLayoutVars>
      </dgm:prSet>
      <dgm:spPr/>
    </dgm:pt>
    <dgm:pt modelId="{26E27242-D8AC-4075-86AD-AC0E2D9FA76A}" type="pres">
      <dgm:prSet presAssocID="{EF1FAE81-FF05-43D4-807B-47B27E2BC805}" presName="levelTx" presStyleLbl="revTx" presStyleIdx="0" presStyleCnt="0">
        <dgm:presLayoutVars>
          <dgm:chMax val="1"/>
          <dgm:bulletEnabled val="1"/>
        </dgm:presLayoutVars>
      </dgm:prSet>
      <dgm:spPr/>
    </dgm:pt>
    <dgm:pt modelId="{0549FBB9-6219-46A4-AB60-5E4C7493DFB0}" type="pres">
      <dgm:prSet presAssocID="{9FB450EE-37E6-401E-9B43-303735791870}" presName="Name8" presStyleCnt="0"/>
      <dgm:spPr/>
    </dgm:pt>
    <dgm:pt modelId="{F5136690-3695-44CE-B5D3-570F5B61581E}" type="pres">
      <dgm:prSet presAssocID="{9FB450EE-37E6-401E-9B43-303735791870}" presName="level" presStyleLbl="node1" presStyleIdx="2" presStyleCnt="5">
        <dgm:presLayoutVars>
          <dgm:chMax val="1"/>
          <dgm:bulletEnabled val="1"/>
        </dgm:presLayoutVars>
      </dgm:prSet>
      <dgm:spPr/>
    </dgm:pt>
    <dgm:pt modelId="{99EA977F-A27B-4273-8E67-3778112D94A9}" type="pres">
      <dgm:prSet presAssocID="{9FB450EE-37E6-401E-9B43-303735791870}" presName="levelTx" presStyleLbl="revTx" presStyleIdx="0" presStyleCnt="0">
        <dgm:presLayoutVars>
          <dgm:chMax val="1"/>
          <dgm:bulletEnabled val="1"/>
        </dgm:presLayoutVars>
      </dgm:prSet>
      <dgm:spPr/>
    </dgm:pt>
    <dgm:pt modelId="{3C0177D5-3441-4C62-8937-EF75F64859C7}" type="pres">
      <dgm:prSet presAssocID="{99F06615-5CA1-400A-8FDD-1FCA01F09C16}" presName="Name8" presStyleCnt="0"/>
      <dgm:spPr/>
    </dgm:pt>
    <dgm:pt modelId="{384A997E-30CF-4D59-B878-8C9128BAB894}" type="pres">
      <dgm:prSet presAssocID="{99F06615-5CA1-400A-8FDD-1FCA01F09C16}" presName="level" presStyleLbl="node1" presStyleIdx="3" presStyleCnt="5">
        <dgm:presLayoutVars>
          <dgm:chMax val="1"/>
          <dgm:bulletEnabled val="1"/>
        </dgm:presLayoutVars>
      </dgm:prSet>
      <dgm:spPr/>
    </dgm:pt>
    <dgm:pt modelId="{80ACE7EB-03A2-4323-BB92-3E19E561C27E}" type="pres">
      <dgm:prSet presAssocID="{99F06615-5CA1-400A-8FDD-1FCA01F09C16}" presName="levelTx" presStyleLbl="revTx" presStyleIdx="0" presStyleCnt="0">
        <dgm:presLayoutVars>
          <dgm:chMax val="1"/>
          <dgm:bulletEnabled val="1"/>
        </dgm:presLayoutVars>
      </dgm:prSet>
      <dgm:spPr/>
    </dgm:pt>
    <dgm:pt modelId="{59BB88A6-2265-4669-8C6A-9EC703581B33}" type="pres">
      <dgm:prSet presAssocID="{CB51C8A1-6657-4826-8319-917501363DAA}" presName="Name8" presStyleCnt="0"/>
      <dgm:spPr/>
    </dgm:pt>
    <dgm:pt modelId="{FD442F1B-339D-46E0-8A3E-E7AE82A1AF6E}" type="pres">
      <dgm:prSet presAssocID="{CB51C8A1-6657-4826-8319-917501363DAA}" presName="level" presStyleLbl="node1" presStyleIdx="4" presStyleCnt="5">
        <dgm:presLayoutVars>
          <dgm:chMax val="1"/>
          <dgm:bulletEnabled val="1"/>
        </dgm:presLayoutVars>
      </dgm:prSet>
      <dgm:spPr/>
    </dgm:pt>
    <dgm:pt modelId="{F833F56B-E879-4933-8334-BD2F37827B06}" type="pres">
      <dgm:prSet presAssocID="{CB51C8A1-6657-4826-8319-917501363DAA}" presName="levelTx" presStyleLbl="revTx" presStyleIdx="0" presStyleCnt="0">
        <dgm:presLayoutVars>
          <dgm:chMax val="1"/>
          <dgm:bulletEnabled val="1"/>
        </dgm:presLayoutVars>
      </dgm:prSet>
      <dgm:spPr/>
    </dgm:pt>
  </dgm:ptLst>
  <dgm:cxnLst>
    <dgm:cxn modelId="{45BA301A-74AC-481B-836B-1FFB9654B651}" type="presOf" srcId="{FC15DDEF-9A3E-482C-8BD1-6F917E6B4D3B}" destId="{4B16CD92-8236-405C-B360-DD4E695E74B3}" srcOrd="0" destOrd="0" presId="urn:microsoft.com/office/officeart/2005/8/layout/pyramid1"/>
    <dgm:cxn modelId="{A92A981E-37CA-42AC-A6A2-44814D5F5EE2}" srcId="{FC15DDEF-9A3E-482C-8BD1-6F917E6B4D3B}" destId="{99F06615-5CA1-400A-8FDD-1FCA01F09C16}" srcOrd="3" destOrd="0" parTransId="{ABFA024E-68BB-49F9-8C26-FFFA3BF02360}" sibTransId="{72160FD5-4CD3-4317-8780-9C04C8BEB4EA}"/>
    <dgm:cxn modelId="{802EAE28-1B8A-4C7A-9684-FC0F81324E8F}" type="presOf" srcId="{9FB450EE-37E6-401E-9B43-303735791870}" destId="{F5136690-3695-44CE-B5D3-570F5B61581E}" srcOrd="0" destOrd="0" presId="urn:microsoft.com/office/officeart/2005/8/layout/pyramid1"/>
    <dgm:cxn modelId="{E460C761-F9C0-49D7-8905-0B217FE0B0C4}" srcId="{FC15DDEF-9A3E-482C-8BD1-6F917E6B4D3B}" destId="{D5C4C2DA-FEB6-4D5C-A391-CE5573A736D8}" srcOrd="0" destOrd="0" parTransId="{045366AE-D837-47D9-9C34-2CA1F1F04601}" sibTransId="{38EBF096-70B1-4967-9F8F-688BEFF4DB8B}"/>
    <dgm:cxn modelId="{C4EF2865-1819-42AB-9898-255574008049}" type="presOf" srcId="{99F06615-5CA1-400A-8FDD-1FCA01F09C16}" destId="{384A997E-30CF-4D59-B878-8C9128BAB894}" srcOrd="0" destOrd="0" presId="urn:microsoft.com/office/officeart/2005/8/layout/pyramid1"/>
    <dgm:cxn modelId="{F0ECBD69-140A-43DB-8184-23EA1897F9C5}" type="presOf" srcId="{EF1FAE81-FF05-43D4-807B-47B27E2BC805}" destId="{26E27242-D8AC-4075-86AD-AC0E2D9FA76A}" srcOrd="1" destOrd="0" presId="urn:microsoft.com/office/officeart/2005/8/layout/pyramid1"/>
    <dgm:cxn modelId="{B723CB70-08B6-4F78-A0EB-8CCCA9D61C75}" type="presOf" srcId="{EF1FAE81-FF05-43D4-807B-47B27E2BC805}" destId="{810D60E4-5805-4CFB-B7B0-1076F2FBCFAD}" srcOrd="0" destOrd="0" presId="urn:microsoft.com/office/officeart/2005/8/layout/pyramid1"/>
    <dgm:cxn modelId="{95998584-2D1C-42FB-BD4B-B2BF1062F8A2}" type="presOf" srcId="{CB51C8A1-6657-4826-8319-917501363DAA}" destId="{F833F56B-E879-4933-8334-BD2F37827B06}" srcOrd="1" destOrd="0" presId="urn:microsoft.com/office/officeart/2005/8/layout/pyramid1"/>
    <dgm:cxn modelId="{16248388-3801-4BF4-9577-C098B91B7052}" type="presOf" srcId="{CB51C8A1-6657-4826-8319-917501363DAA}" destId="{FD442F1B-339D-46E0-8A3E-E7AE82A1AF6E}" srcOrd="0" destOrd="0" presId="urn:microsoft.com/office/officeart/2005/8/layout/pyramid1"/>
    <dgm:cxn modelId="{02AEEB8D-FD6B-4797-AF44-2D5D375EAD42}" srcId="{FC15DDEF-9A3E-482C-8BD1-6F917E6B4D3B}" destId="{9FB450EE-37E6-401E-9B43-303735791870}" srcOrd="2" destOrd="0" parTransId="{12019539-90E8-4587-8622-0622C300F9B3}" sibTransId="{DADA2853-052C-4D42-AEDF-6C3AF3CA444C}"/>
    <dgm:cxn modelId="{1BC79CB5-FECA-4D8D-BC84-0044E6D7D010}" srcId="{FC15DDEF-9A3E-482C-8BD1-6F917E6B4D3B}" destId="{EF1FAE81-FF05-43D4-807B-47B27E2BC805}" srcOrd="1" destOrd="0" parTransId="{02118E63-33B8-44FD-960E-D0E40E9C13AD}" sibTransId="{856BEF8A-C54A-462B-BEF6-69D230BD4191}"/>
    <dgm:cxn modelId="{0839ABB5-F211-4E69-8508-437DB740865F}" type="presOf" srcId="{D5C4C2DA-FEB6-4D5C-A391-CE5573A736D8}" destId="{955612B4-D008-454C-8CF8-12C9D15EC4A1}" srcOrd="0" destOrd="0" presId="urn:microsoft.com/office/officeart/2005/8/layout/pyramid1"/>
    <dgm:cxn modelId="{AC2FF4C2-5192-4186-850C-93CD7652E891}" type="presOf" srcId="{99F06615-5CA1-400A-8FDD-1FCA01F09C16}" destId="{80ACE7EB-03A2-4323-BB92-3E19E561C27E}" srcOrd="1" destOrd="0" presId="urn:microsoft.com/office/officeart/2005/8/layout/pyramid1"/>
    <dgm:cxn modelId="{DAA2AEF4-0D78-488E-8D7D-6A3D0D035F93}" srcId="{FC15DDEF-9A3E-482C-8BD1-6F917E6B4D3B}" destId="{CB51C8A1-6657-4826-8319-917501363DAA}" srcOrd="4" destOrd="0" parTransId="{151A6019-1999-4F41-B9AE-B23A467D1CA1}" sibTransId="{F328E386-CC3C-4C51-9E3E-F3943F88B880}"/>
    <dgm:cxn modelId="{97C795F8-0897-4AFC-8ABE-C6249EA481AE}" type="presOf" srcId="{D5C4C2DA-FEB6-4D5C-A391-CE5573A736D8}" destId="{9C1FEABD-3B2E-4361-A983-1B2A90427BF3}" srcOrd="1" destOrd="0" presId="urn:microsoft.com/office/officeart/2005/8/layout/pyramid1"/>
    <dgm:cxn modelId="{E691B8FD-0052-421F-B1DA-72FDEBBE30F0}" type="presOf" srcId="{9FB450EE-37E6-401E-9B43-303735791870}" destId="{99EA977F-A27B-4273-8E67-3778112D94A9}" srcOrd="1" destOrd="0" presId="urn:microsoft.com/office/officeart/2005/8/layout/pyramid1"/>
    <dgm:cxn modelId="{6FC9A1E9-7FB1-4563-9320-278B3D62937F}" type="presParOf" srcId="{4B16CD92-8236-405C-B360-DD4E695E74B3}" destId="{7F1BB4A5-300E-442D-8927-7AFEC3642534}" srcOrd="0" destOrd="0" presId="urn:microsoft.com/office/officeart/2005/8/layout/pyramid1"/>
    <dgm:cxn modelId="{BC244B79-380B-4DA0-96A5-5F072755D2B8}" type="presParOf" srcId="{7F1BB4A5-300E-442D-8927-7AFEC3642534}" destId="{955612B4-D008-454C-8CF8-12C9D15EC4A1}" srcOrd="0" destOrd="0" presId="urn:microsoft.com/office/officeart/2005/8/layout/pyramid1"/>
    <dgm:cxn modelId="{404C4FAE-DBB2-4ADC-B718-D7776CDBBE73}" type="presParOf" srcId="{7F1BB4A5-300E-442D-8927-7AFEC3642534}" destId="{9C1FEABD-3B2E-4361-A983-1B2A90427BF3}" srcOrd="1" destOrd="0" presId="urn:microsoft.com/office/officeart/2005/8/layout/pyramid1"/>
    <dgm:cxn modelId="{4F96DC8B-7B84-4C0F-828E-2CDCE845577F}" type="presParOf" srcId="{4B16CD92-8236-405C-B360-DD4E695E74B3}" destId="{DC478BC1-49A4-4600-9165-EEF612517E59}" srcOrd="1" destOrd="0" presId="urn:microsoft.com/office/officeart/2005/8/layout/pyramid1"/>
    <dgm:cxn modelId="{7EF7538A-91AE-4FD7-995B-81F9BA89425B}" type="presParOf" srcId="{DC478BC1-49A4-4600-9165-EEF612517E59}" destId="{810D60E4-5805-4CFB-B7B0-1076F2FBCFAD}" srcOrd="0" destOrd="0" presId="urn:microsoft.com/office/officeart/2005/8/layout/pyramid1"/>
    <dgm:cxn modelId="{1D797294-2125-46DF-AA92-68CF777E9990}" type="presParOf" srcId="{DC478BC1-49A4-4600-9165-EEF612517E59}" destId="{26E27242-D8AC-4075-86AD-AC0E2D9FA76A}" srcOrd="1" destOrd="0" presId="urn:microsoft.com/office/officeart/2005/8/layout/pyramid1"/>
    <dgm:cxn modelId="{B68CD769-A4CC-46FD-A1F0-ECE83E403039}" type="presParOf" srcId="{4B16CD92-8236-405C-B360-DD4E695E74B3}" destId="{0549FBB9-6219-46A4-AB60-5E4C7493DFB0}" srcOrd="2" destOrd="0" presId="urn:microsoft.com/office/officeart/2005/8/layout/pyramid1"/>
    <dgm:cxn modelId="{859AEEAB-6046-4FE5-9B31-19E1F6AEB8BC}" type="presParOf" srcId="{0549FBB9-6219-46A4-AB60-5E4C7493DFB0}" destId="{F5136690-3695-44CE-B5D3-570F5B61581E}" srcOrd="0" destOrd="0" presId="urn:microsoft.com/office/officeart/2005/8/layout/pyramid1"/>
    <dgm:cxn modelId="{D676FE23-D5CD-4042-8ACF-FCBBBCE5F920}" type="presParOf" srcId="{0549FBB9-6219-46A4-AB60-5E4C7493DFB0}" destId="{99EA977F-A27B-4273-8E67-3778112D94A9}" srcOrd="1" destOrd="0" presId="urn:microsoft.com/office/officeart/2005/8/layout/pyramid1"/>
    <dgm:cxn modelId="{15271D1B-B24F-4CBD-A695-56E48A88BA74}" type="presParOf" srcId="{4B16CD92-8236-405C-B360-DD4E695E74B3}" destId="{3C0177D5-3441-4C62-8937-EF75F64859C7}" srcOrd="3" destOrd="0" presId="urn:microsoft.com/office/officeart/2005/8/layout/pyramid1"/>
    <dgm:cxn modelId="{2031D983-A341-4E6A-B46E-2AF947FD5A2E}" type="presParOf" srcId="{3C0177D5-3441-4C62-8937-EF75F64859C7}" destId="{384A997E-30CF-4D59-B878-8C9128BAB894}" srcOrd="0" destOrd="0" presId="urn:microsoft.com/office/officeart/2005/8/layout/pyramid1"/>
    <dgm:cxn modelId="{06B736A8-CE99-472F-80F5-39CADEB6668E}" type="presParOf" srcId="{3C0177D5-3441-4C62-8937-EF75F64859C7}" destId="{80ACE7EB-03A2-4323-BB92-3E19E561C27E}" srcOrd="1" destOrd="0" presId="urn:microsoft.com/office/officeart/2005/8/layout/pyramid1"/>
    <dgm:cxn modelId="{432FAC55-FB8C-49BA-8998-92ECD00424E7}" type="presParOf" srcId="{4B16CD92-8236-405C-B360-DD4E695E74B3}" destId="{59BB88A6-2265-4669-8C6A-9EC703581B33}" srcOrd="4" destOrd="0" presId="urn:microsoft.com/office/officeart/2005/8/layout/pyramid1"/>
    <dgm:cxn modelId="{693EB6EE-7D23-43CC-AD0A-443CC212B519}" type="presParOf" srcId="{59BB88A6-2265-4669-8C6A-9EC703581B33}" destId="{FD442F1B-339D-46E0-8A3E-E7AE82A1AF6E}" srcOrd="0" destOrd="0" presId="urn:microsoft.com/office/officeart/2005/8/layout/pyramid1"/>
    <dgm:cxn modelId="{1FEC1934-93E0-426C-B90F-67E450C4F008}" type="presParOf" srcId="{59BB88A6-2265-4669-8C6A-9EC703581B33}" destId="{F833F56B-E879-4933-8334-BD2F37827B0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1CE7121-4524-4DA1-890F-35D9C8EAD858}" type="doc">
      <dgm:prSet loTypeId="urn:microsoft.com/office/officeart/2005/8/layout/arrow4" loCatId="relationship" qsTypeId="urn:microsoft.com/office/officeart/2005/8/quickstyle/3d2" qsCatId="3D" csTypeId="urn:microsoft.com/office/officeart/2005/8/colors/colorful4" csCatId="colorful" phldr="1"/>
      <dgm:spPr/>
      <dgm:t>
        <a:bodyPr/>
        <a:lstStyle/>
        <a:p>
          <a:endParaRPr lang="es-PA"/>
        </a:p>
      </dgm:t>
    </dgm:pt>
    <dgm:pt modelId="{455E9527-034D-47C7-BA22-772EFDE32B95}">
      <dgm:prSet phldrT="[Text]" custT="1"/>
      <dgm:spPr/>
      <dgm:t>
        <a:bodyPr/>
        <a:lstStyle/>
        <a:p>
          <a:r>
            <a:rPr lang="es-PA" sz="2000" b="1" dirty="0">
              <a:latin typeface="+mj-lt"/>
              <a:cs typeface="Arial" panose="020B0604020202020204" pitchFamily="34" charset="0"/>
            </a:rPr>
            <a:t>FACTORES MOTIVACIONALES (DE SATISFACCIÓN)</a:t>
          </a:r>
        </a:p>
        <a:p>
          <a:r>
            <a:rPr lang="es-PA" sz="2000" b="0" dirty="0">
              <a:latin typeface="+mj-lt"/>
              <a:cs typeface="Arial" panose="020B0604020202020204" pitchFamily="34" charset="0"/>
            </a:rPr>
            <a:t>1. EL TRABAJO EN SÍ</a:t>
          </a:r>
        </a:p>
        <a:p>
          <a:r>
            <a:rPr lang="es-PA" sz="2000" b="0" dirty="0">
              <a:latin typeface="+mj-lt"/>
              <a:cs typeface="Arial" panose="020B0604020202020204" pitchFamily="34" charset="0"/>
            </a:rPr>
            <a:t>2. REALIZACIÓN</a:t>
          </a:r>
        </a:p>
        <a:p>
          <a:r>
            <a:rPr lang="es-PA" sz="2000" b="0" dirty="0">
              <a:latin typeface="+mj-lt"/>
              <a:cs typeface="Arial" panose="020B0604020202020204" pitchFamily="34" charset="0"/>
            </a:rPr>
            <a:t>3. RECONOCIMIENTO</a:t>
          </a:r>
        </a:p>
        <a:p>
          <a:r>
            <a:rPr lang="es-PA" sz="2000" b="0" dirty="0">
              <a:latin typeface="+mj-lt"/>
              <a:cs typeface="Arial" panose="020B0604020202020204" pitchFamily="34" charset="0"/>
            </a:rPr>
            <a:t>4. CRECIMIENTO PROFESIONAL</a:t>
          </a:r>
        </a:p>
        <a:p>
          <a:r>
            <a:rPr lang="es-PA" sz="2000" b="0" dirty="0">
              <a:latin typeface="+mj-lt"/>
              <a:cs typeface="Arial" panose="020B0604020202020204" pitchFamily="34" charset="0"/>
            </a:rPr>
            <a:t>5. RESPONSABILIDAD</a:t>
          </a:r>
        </a:p>
      </dgm:t>
    </dgm:pt>
    <dgm:pt modelId="{7DDC80BF-547B-4B91-877D-390F5B540FE7}" type="parTrans" cxnId="{6990FB20-EFB9-43D4-B112-BE57B43C46FD}">
      <dgm:prSet/>
      <dgm:spPr/>
      <dgm:t>
        <a:bodyPr/>
        <a:lstStyle/>
        <a:p>
          <a:endParaRPr lang="es-PA"/>
        </a:p>
      </dgm:t>
    </dgm:pt>
    <dgm:pt modelId="{69B381B4-AAF6-4EAA-8867-023BD2225460}" type="sibTrans" cxnId="{6990FB20-EFB9-43D4-B112-BE57B43C46FD}">
      <dgm:prSet/>
      <dgm:spPr/>
      <dgm:t>
        <a:bodyPr/>
        <a:lstStyle/>
        <a:p>
          <a:endParaRPr lang="es-PA"/>
        </a:p>
      </dgm:t>
    </dgm:pt>
    <dgm:pt modelId="{6546F855-129E-4998-8739-B20EF2B0F502}">
      <dgm:prSet phldrT="[Text]" custT="1"/>
      <dgm:spPr/>
      <dgm:t>
        <a:bodyPr/>
        <a:lstStyle/>
        <a:p>
          <a:r>
            <a:rPr lang="es-PA" sz="2000" b="1" dirty="0">
              <a:latin typeface="+mj-lt"/>
              <a:cs typeface="Arial" panose="020B0604020202020204" pitchFamily="34" charset="0"/>
            </a:rPr>
            <a:t>FACTORES HIGIENICOS ( DE INSATISFACCIÓN</a:t>
          </a:r>
          <a:r>
            <a:rPr lang="es-PA" sz="2000" b="0" dirty="0">
              <a:latin typeface="+mj-lt"/>
              <a:cs typeface="Arial" panose="020B0604020202020204" pitchFamily="34" charset="0"/>
            </a:rPr>
            <a:t>)</a:t>
          </a:r>
        </a:p>
        <a:p>
          <a:r>
            <a:rPr lang="es-PA" sz="2000" b="0" dirty="0">
              <a:latin typeface="+mj-lt"/>
              <a:cs typeface="Arial" panose="020B0604020202020204" pitchFamily="34" charset="0"/>
            </a:rPr>
            <a:t>1. LAS CONDICIONES DE TRABAJO</a:t>
          </a:r>
        </a:p>
        <a:p>
          <a:r>
            <a:rPr lang="es-PA" sz="2000" b="0" dirty="0">
              <a:latin typeface="+mj-lt"/>
              <a:cs typeface="Arial" panose="020B0604020202020204" pitchFamily="34" charset="0"/>
            </a:rPr>
            <a:t>2. ADMINISTRACIÓN DE LA EMPRESA</a:t>
          </a:r>
        </a:p>
        <a:p>
          <a:r>
            <a:rPr lang="es-PA" sz="2000" b="0" dirty="0">
              <a:latin typeface="+mj-lt"/>
              <a:cs typeface="Arial" panose="020B0604020202020204" pitchFamily="34" charset="0"/>
            </a:rPr>
            <a:t>3. SALARIO</a:t>
          </a:r>
        </a:p>
        <a:p>
          <a:r>
            <a:rPr lang="es-PA" sz="2000" b="0" dirty="0">
              <a:latin typeface="+mj-lt"/>
              <a:cs typeface="Arial" panose="020B0604020202020204" pitchFamily="34" charset="0"/>
            </a:rPr>
            <a:t>4. RELACIONES CON EL SUPERVISOR</a:t>
          </a:r>
        </a:p>
        <a:p>
          <a:r>
            <a:rPr lang="es-PA" sz="2000" b="0" dirty="0">
              <a:latin typeface="+mj-lt"/>
              <a:cs typeface="Arial" panose="020B0604020202020204" pitchFamily="34" charset="0"/>
            </a:rPr>
            <a:t>5.BENEFICIOS Y SERVICIOS SOCIALES</a:t>
          </a:r>
          <a:endParaRPr lang="es-PA" sz="1300" dirty="0">
            <a:latin typeface="Arial" panose="020B0604020202020204" pitchFamily="34" charset="0"/>
            <a:cs typeface="Arial" panose="020B0604020202020204" pitchFamily="34" charset="0"/>
          </a:endParaRPr>
        </a:p>
      </dgm:t>
    </dgm:pt>
    <dgm:pt modelId="{5D197383-19CB-4C59-8D89-A8824725E8E2}" type="sibTrans" cxnId="{E9C1D4F5-F1E5-4644-9055-77FE291EAFC8}">
      <dgm:prSet/>
      <dgm:spPr/>
      <dgm:t>
        <a:bodyPr/>
        <a:lstStyle/>
        <a:p>
          <a:endParaRPr lang="es-PA"/>
        </a:p>
      </dgm:t>
    </dgm:pt>
    <dgm:pt modelId="{96020269-CB0E-4192-B4BA-59A9A521DCD7}" type="parTrans" cxnId="{E9C1D4F5-F1E5-4644-9055-77FE291EAFC8}">
      <dgm:prSet/>
      <dgm:spPr/>
      <dgm:t>
        <a:bodyPr/>
        <a:lstStyle/>
        <a:p>
          <a:endParaRPr lang="es-PA"/>
        </a:p>
      </dgm:t>
    </dgm:pt>
    <dgm:pt modelId="{186C131A-C059-4F9C-A8C0-786E50FAE013}" type="pres">
      <dgm:prSet presAssocID="{11CE7121-4524-4DA1-890F-35D9C8EAD858}" presName="compositeShape" presStyleCnt="0">
        <dgm:presLayoutVars>
          <dgm:chMax val="2"/>
          <dgm:dir/>
          <dgm:resizeHandles val="exact"/>
        </dgm:presLayoutVars>
      </dgm:prSet>
      <dgm:spPr/>
    </dgm:pt>
    <dgm:pt modelId="{864E11B7-3AAB-461A-AD93-20DE90D3A23A}" type="pres">
      <dgm:prSet presAssocID="{455E9527-034D-47C7-BA22-772EFDE32B95}" presName="upArrow" presStyleLbl="node1" presStyleIdx="0" presStyleCnt="2" custScaleX="62653" custScaleY="61194" custLinFactNeighborX="-1187" custLinFactNeighborY="689"/>
      <dgm:spPr/>
    </dgm:pt>
    <dgm:pt modelId="{F250303E-CD3F-4A35-971F-317F084AA87E}" type="pres">
      <dgm:prSet presAssocID="{455E9527-034D-47C7-BA22-772EFDE32B95}" presName="upArrowText" presStyleLbl="revTx" presStyleIdx="0" presStyleCnt="2" custScaleX="127135">
        <dgm:presLayoutVars>
          <dgm:chMax val="0"/>
          <dgm:bulletEnabled val="1"/>
        </dgm:presLayoutVars>
      </dgm:prSet>
      <dgm:spPr/>
    </dgm:pt>
    <dgm:pt modelId="{E1A974EF-A173-41F3-B928-F57F798C8046}" type="pres">
      <dgm:prSet presAssocID="{6546F855-129E-4998-8739-B20EF2B0F502}" presName="downArrow" presStyleLbl="node1" presStyleIdx="1" presStyleCnt="2" custScaleX="65699" custScaleY="59963"/>
      <dgm:spPr/>
    </dgm:pt>
    <dgm:pt modelId="{447A62C3-425E-4C9D-8D90-03057B13F859}" type="pres">
      <dgm:prSet presAssocID="{6546F855-129E-4998-8739-B20EF2B0F502}" presName="downArrowText" presStyleLbl="revTx" presStyleIdx="1" presStyleCnt="2" custScaleX="126686">
        <dgm:presLayoutVars>
          <dgm:chMax val="0"/>
          <dgm:bulletEnabled val="1"/>
        </dgm:presLayoutVars>
      </dgm:prSet>
      <dgm:spPr/>
    </dgm:pt>
  </dgm:ptLst>
  <dgm:cxnLst>
    <dgm:cxn modelId="{6990FB20-EFB9-43D4-B112-BE57B43C46FD}" srcId="{11CE7121-4524-4DA1-890F-35D9C8EAD858}" destId="{455E9527-034D-47C7-BA22-772EFDE32B95}" srcOrd="0" destOrd="0" parTransId="{7DDC80BF-547B-4B91-877D-390F5B540FE7}" sibTransId="{69B381B4-AAF6-4EAA-8867-023BD2225460}"/>
    <dgm:cxn modelId="{F6DF998E-CF7F-41FD-9DD7-E546E47622BE}" type="presOf" srcId="{6546F855-129E-4998-8739-B20EF2B0F502}" destId="{447A62C3-425E-4C9D-8D90-03057B13F859}" srcOrd="0" destOrd="0" presId="urn:microsoft.com/office/officeart/2005/8/layout/arrow4"/>
    <dgm:cxn modelId="{541E85DF-32C0-400E-BF7E-B5C4A2BFE3A2}" type="presOf" srcId="{11CE7121-4524-4DA1-890F-35D9C8EAD858}" destId="{186C131A-C059-4F9C-A8C0-786E50FAE013}" srcOrd="0" destOrd="0" presId="urn:microsoft.com/office/officeart/2005/8/layout/arrow4"/>
    <dgm:cxn modelId="{4FAD68E6-E1C5-4E2D-A6DC-7CD71CEE5E82}" type="presOf" srcId="{455E9527-034D-47C7-BA22-772EFDE32B95}" destId="{F250303E-CD3F-4A35-971F-317F084AA87E}" srcOrd="0" destOrd="0" presId="urn:microsoft.com/office/officeart/2005/8/layout/arrow4"/>
    <dgm:cxn modelId="{E9C1D4F5-F1E5-4644-9055-77FE291EAFC8}" srcId="{11CE7121-4524-4DA1-890F-35D9C8EAD858}" destId="{6546F855-129E-4998-8739-B20EF2B0F502}" srcOrd="1" destOrd="0" parTransId="{96020269-CB0E-4192-B4BA-59A9A521DCD7}" sibTransId="{5D197383-19CB-4C59-8D89-A8824725E8E2}"/>
    <dgm:cxn modelId="{A1C19734-6C2F-4709-B7CB-ED9618A030C7}" type="presParOf" srcId="{186C131A-C059-4F9C-A8C0-786E50FAE013}" destId="{864E11B7-3AAB-461A-AD93-20DE90D3A23A}" srcOrd="0" destOrd="0" presId="urn:microsoft.com/office/officeart/2005/8/layout/arrow4"/>
    <dgm:cxn modelId="{6E6C048C-B81A-4AC1-9FA6-5DD8E6C284D1}" type="presParOf" srcId="{186C131A-C059-4F9C-A8C0-786E50FAE013}" destId="{F250303E-CD3F-4A35-971F-317F084AA87E}" srcOrd="1" destOrd="0" presId="urn:microsoft.com/office/officeart/2005/8/layout/arrow4"/>
    <dgm:cxn modelId="{AE762EF6-C699-40FE-8D7C-2064FA33648B}" type="presParOf" srcId="{186C131A-C059-4F9C-A8C0-786E50FAE013}" destId="{E1A974EF-A173-41F3-B928-F57F798C8046}" srcOrd="2" destOrd="0" presId="urn:microsoft.com/office/officeart/2005/8/layout/arrow4"/>
    <dgm:cxn modelId="{E9CF5B6F-2E59-4B0A-A15B-81117E51DEE9}" type="presParOf" srcId="{186C131A-C059-4F9C-A8C0-786E50FAE013}" destId="{447A62C3-425E-4C9D-8D90-03057B13F859}"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265605-99E9-4749-8103-4E2BBE9D3981}"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s-PA"/>
        </a:p>
      </dgm:t>
    </dgm:pt>
    <dgm:pt modelId="{27D8A333-6B92-44E7-9B47-610312B775D6}">
      <dgm:prSet phldrT="[Texto]"/>
      <dgm:spPr>
        <a:solidFill>
          <a:srgbClr val="FF5969"/>
        </a:solidFill>
      </dgm:spPr>
      <dgm:t>
        <a:bodyPr/>
        <a:lstStyle/>
        <a:p>
          <a:r>
            <a:rPr lang="es-PA" dirty="0"/>
            <a:t>Análisis Comparativo de las Teorías de Procesos</a:t>
          </a:r>
        </a:p>
      </dgm:t>
    </dgm:pt>
    <dgm:pt modelId="{B7000493-725D-4427-A8F1-8E0613EC9345}" type="parTrans" cxnId="{0C6EAF9C-AF7C-4B1A-96AE-F49A4C4C7316}">
      <dgm:prSet/>
      <dgm:spPr/>
      <dgm:t>
        <a:bodyPr/>
        <a:lstStyle/>
        <a:p>
          <a:endParaRPr lang="es-PA"/>
        </a:p>
      </dgm:t>
    </dgm:pt>
    <dgm:pt modelId="{86076776-6CFB-4F51-8963-F337409D5F4F}" type="sibTrans" cxnId="{0C6EAF9C-AF7C-4B1A-96AE-F49A4C4C7316}">
      <dgm:prSet/>
      <dgm:spPr/>
      <dgm:t>
        <a:bodyPr/>
        <a:lstStyle/>
        <a:p>
          <a:endParaRPr lang="es-PA"/>
        </a:p>
      </dgm:t>
    </dgm:pt>
    <dgm:pt modelId="{D0B4FD4B-088F-448E-A6A3-65A189467548}">
      <dgm:prSet phldrT="[Texto]" custT="1"/>
      <dgm:spPr>
        <a:solidFill>
          <a:srgbClr val="5D7373"/>
        </a:solidFill>
      </dgm:spPr>
      <dgm:t>
        <a:bodyPr/>
        <a:lstStyle/>
        <a:p>
          <a:r>
            <a:rPr lang="es-PA" sz="1800" dirty="0"/>
            <a:t>La teoría de la Equidad hace énfasis en la Justicia Organizacional: las personas deberían obtener lo que merecen y el resultado de las acciones de cada empleado debe ser equitativo. Y ser percibido como tal. Si esto no sucede el empleado se verá motivado a buscar una solución que lleve a la equidad que busca, según su percepción individual. </a:t>
          </a:r>
        </a:p>
      </dgm:t>
    </dgm:pt>
    <dgm:pt modelId="{DFC54938-C7F3-46D2-8F10-2138E8A3F270}" type="parTrans" cxnId="{29C8E54E-C2D5-4FE6-9E21-BD691A8A2A20}">
      <dgm:prSet/>
      <dgm:spPr/>
      <dgm:t>
        <a:bodyPr/>
        <a:lstStyle/>
        <a:p>
          <a:endParaRPr lang="es-PA"/>
        </a:p>
      </dgm:t>
    </dgm:pt>
    <dgm:pt modelId="{2055543B-7A54-4F96-A67B-D50EF144FAE7}" type="sibTrans" cxnId="{29C8E54E-C2D5-4FE6-9E21-BD691A8A2A20}">
      <dgm:prSet/>
      <dgm:spPr/>
      <dgm:t>
        <a:bodyPr/>
        <a:lstStyle/>
        <a:p>
          <a:endParaRPr lang="es-PA"/>
        </a:p>
      </dgm:t>
    </dgm:pt>
    <dgm:pt modelId="{F64B61E9-9F6F-4A96-976B-D108071C8EA3}">
      <dgm:prSet phldrT="[Texto]" custT="1"/>
      <dgm:spPr>
        <a:solidFill>
          <a:srgbClr val="5D7373"/>
        </a:solidFill>
      </dgm:spPr>
      <dgm:t>
        <a:bodyPr/>
        <a:lstStyle/>
        <a:p>
          <a:r>
            <a:rPr lang="es-PA" sz="1800" dirty="0"/>
            <a:t>La teoría de las Expectativas le da mayor crédito racional a los empleados ya que supone que la humanidad busca siempre maximizar las utilidades y evitar el sufrimiento. Asume que el individuo tiene sus preferencias claras y que puede decidir qué tanto tiene que trabajar y qué tan importante son para él las recompensas que su trabajo le ganaran. </a:t>
          </a:r>
        </a:p>
      </dgm:t>
    </dgm:pt>
    <dgm:pt modelId="{E5A66DE1-1821-4BF1-8920-1F2D850008B3}" type="parTrans" cxnId="{6FF30C96-45A8-4749-8596-9A77E9F133EF}">
      <dgm:prSet/>
      <dgm:spPr/>
      <dgm:t>
        <a:bodyPr/>
        <a:lstStyle/>
        <a:p>
          <a:endParaRPr lang="es-PA"/>
        </a:p>
      </dgm:t>
    </dgm:pt>
    <dgm:pt modelId="{D1D8E0DB-D5E0-4C50-A7AF-D8F33B29FE0C}" type="sibTrans" cxnId="{6FF30C96-45A8-4749-8596-9A77E9F133EF}">
      <dgm:prSet/>
      <dgm:spPr/>
      <dgm:t>
        <a:bodyPr/>
        <a:lstStyle/>
        <a:p>
          <a:endParaRPr lang="es-PA"/>
        </a:p>
      </dgm:t>
    </dgm:pt>
    <dgm:pt modelId="{898E2C1B-CDEC-456D-97C8-259C536CC2BC}">
      <dgm:prSet phldrT="[Texto]" custT="1"/>
      <dgm:spPr>
        <a:solidFill>
          <a:srgbClr val="5D7373"/>
        </a:solidFill>
      </dgm:spPr>
      <dgm:t>
        <a:bodyPr/>
        <a:lstStyle/>
        <a:p>
          <a:r>
            <a:rPr lang="es-PA" sz="1800" dirty="0"/>
            <a:t>La teoría de la Definición de Objetivos o Metas es llamada “teoría” pero de acuerdo con su creador Edwin Locke la misma es más una técnica que una teoría formal. La ventaja de esta teoría es que enfatiza que la retroalimentación, como conocimiento obtenido de los resultados, ayuda a que el empleado mejore. </a:t>
          </a:r>
        </a:p>
      </dgm:t>
    </dgm:pt>
    <dgm:pt modelId="{3D399B1A-2B32-4542-8111-45D15E4B50CE}" type="parTrans" cxnId="{F513AB8F-77E5-414C-A9A8-2140A338DE30}">
      <dgm:prSet/>
      <dgm:spPr/>
      <dgm:t>
        <a:bodyPr/>
        <a:lstStyle/>
        <a:p>
          <a:endParaRPr lang="es-PA"/>
        </a:p>
      </dgm:t>
    </dgm:pt>
    <dgm:pt modelId="{EF2D9E63-53EE-4517-BC58-DC30748E033F}" type="sibTrans" cxnId="{F513AB8F-77E5-414C-A9A8-2140A338DE30}">
      <dgm:prSet/>
      <dgm:spPr/>
      <dgm:t>
        <a:bodyPr/>
        <a:lstStyle/>
        <a:p>
          <a:endParaRPr lang="es-PA"/>
        </a:p>
      </dgm:t>
    </dgm:pt>
    <dgm:pt modelId="{7E2C90C6-6D9F-4131-82F0-C83A65F37D1E}" type="pres">
      <dgm:prSet presAssocID="{0D265605-99E9-4749-8103-4E2BBE9D3981}" presName="composite" presStyleCnt="0">
        <dgm:presLayoutVars>
          <dgm:chMax val="1"/>
          <dgm:dir/>
          <dgm:resizeHandles val="exact"/>
        </dgm:presLayoutVars>
      </dgm:prSet>
      <dgm:spPr/>
    </dgm:pt>
    <dgm:pt modelId="{920C96EC-5464-49D2-B9B7-1338681869B8}" type="pres">
      <dgm:prSet presAssocID="{27D8A333-6B92-44E7-9B47-610312B775D6}" presName="roof" presStyleLbl="dkBgShp" presStyleIdx="0" presStyleCnt="2" custScaleY="34628"/>
      <dgm:spPr/>
    </dgm:pt>
    <dgm:pt modelId="{9864C260-F697-4BA0-AD82-7A20EC208D2D}" type="pres">
      <dgm:prSet presAssocID="{27D8A333-6B92-44E7-9B47-610312B775D6}" presName="pillars" presStyleCnt="0"/>
      <dgm:spPr/>
    </dgm:pt>
    <dgm:pt modelId="{8489CC55-83B7-4BDD-AF81-89769331EC2E}" type="pres">
      <dgm:prSet presAssocID="{27D8A333-6B92-44E7-9B47-610312B775D6}" presName="pillar1" presStyleLbl="node1" presStyleIdx="0" presStyleCnt="3" custScaleY="136520">
        <dgm:presLayoutVars>
          <dgm:bulletEnabled val="1"/>
        </dgm:presLayoutVars>
      </dgm:prSet>
      <dgm:spPr/>
    </dgm:pt>
    <dgm:pt modelId="{F7FBC689-35F3-4ECD-B301-B4440B80FF51}" type="pres">
      <dgm:prSet presAssocID="{F64B61E9-9F6F-4A96-976B-D108071C8EA3}" presName="pillarX" presStyleLbl="node1" presStyleIdx="1" presStyleCnt="3" custScaleY="136768">
        <dgm:presLayoutVars>
          <dgm:bulletEnabled val="1"/>
        </dgm:presLayoutVars>
      </dgm:prSet>
      <dgm:spPr/>
    </dgm:pt>
    <dgm:pt modelId="{772F4FC7-9555-4CC7-9F90-65966A9E02A1}" type="pres">
      <dgm:prSet presAssocID="{898E2C1B-CDEC-456D-97C8-259C536CC2BC}" presName="pillarX" presStyleLbl="node1" presStyleIdx="2" presStyleCnt="3" custScaleY="136644">
        <dgm:presLayoutVars>
          <dgm:bulletEnabled val="1"/>
        </dgm:presLayoutVars>
      </dgm:prSet>
      <dgm:spPr/>
    </dgm:pt>
    <dgm:pt modelId="{76488F38-A6D7-4344-9555-821617AC9A53}" type="pres">
      <dgm:prSet presAssocID="{27D8A333-6B92-44E7-9B47-610312B775D6}" presName="base" presStyleLbl="dkBgShp" presStyleIdx="1" presStyleCnt="2" custLinFactY="52770" custLinFactNeighborX="-937" custLinFactNeighborY="100000"/>
      <dgm:spPr>
        <a:solidFill>
          <a:srgbClr val="5D7373"/>
        </a:solidFill>
      </dgm:spPr>
    </dgm:pt>
  </dgm:ptLst>
  <dgm:cxnLst>
    <dgm:cxn modelId="{1B8D3420-D083-42D4-83CA-E467612F55EA}" type="presOf" srcId="{27D8A333-6B92-44E7-9B47-610312B775D6}" destId="{920C96EC-5464-49D2-B9B7-1338681869B8}" srcOrd="0" destOrd="0" presId="urn:microsoft.com/office/officeart/2005/8/layout/hList3"/>
    <dgm:cxn modelId="{6E24303F-17AA-4F5B-9ED9-B11B754F6CDD}" type="presOf" srcId="{F64B61E9-9F6F-4A96-976B-D108071C8EA3}" destId="{F7FBC689-35F3-4ECD-B301-B4440B80FF51}" srcOrd="0" destOrd="0" presId="urn:microsoft.com/office/officeart/2005/8/layout/hList3"/>
    <dgm:cxn modelId="{2791106B-72C3-4A92-9F48-A1CD5B9E5916}" type="presOf" srcId="{D0B4FD4B-088F-448E-A6A3-65A189467548}" destId="{8489CC55-83B7-4BDD-AF81-89769331EC2E}" srcOrd="0" destOrd="0" presId="urn:microsoft.com/office/officeart/2005/8/layout/hList3"/>
    <dgm:cxn modelId="{29C8E54E-C2D5-4FE6-9E21-BD691A8A2A20}" srcId="{27D8A333-6B92-44E7-9B47-610312B775D6}" destId="{D0B4FD4B-088F-448E-A6A3-65A189467548}" srcOrd="0" destOrd="0" parTransId="{DFC54938-C7F3-46D2-8F10-2138E8A3F270}" sibTransId="{2055543B-7A54-4F96-A67B-D50EF144FAE7}"/>
    <dgm:cxn modelId="{0F0D3889-6EF2-40D8-9131-B030284B9851}" type="presOf" srcId="{0D265605-99E9-4749-8103-4E2BBE9D3981}" destId="{7E2C90C6-6D9F-4131-82F0-C83A65F37D1E}" srcOrd="0" destOrd="0" presId="urn:microsoft.com/office/officeart/2005/8/layout/hList3"/>
    <dgm:cxn modelId="{F513AB8F-77E5-414C-A9A8-2140A338DE30}" srcId="{27D8A333-6B92-44E7-9B47-610312B775D6}" destId="{898E2C1B-CDEC-456D-97C8-259C536CC2BC}" srcOrd="2" destOrd="0" parTransId="{3D399B1A-2B32-4542-8111-45D15E4B50CE}" sibTransId="{EF2D9E63-53EE-4517-BC58-DC30748E033F}"/>
    <dgm:cxn modelId="{6FF30C96-45A8-4749-8596-9A77E9F133EF}" srcId="{27D8A333-6B92-44E7-9B47-610312B775D6}" destId="{F64B61E9-9F6F-4A96-976B-D108071C8EA3}" srcOrd="1" destOrd="0" parTransId="{E5A66DE1-1821-4BF1-8920-1F2D850008B3}" sibTransId="{D1D8E0DB-D5E0-4C50-A7AF-D8F33B29FE0C}"/>
    <dgm:cxn modelId="{0C6EAF9C-AF7C-4B1A-96AE-F49A4C4C7316}" srcId="{0D265605-99E9-4749-8103-4E2BBE9D3981}" destId="{27D8A333-6B92-44E7-9B47-610312B775D6}" srcOrd="0" destOrd="0" parTransId="{B7000493-725D-4427-A8F1-8E0613EC9345}" sibTransId="{86076776-6CFB-4F51-8963-F337409D5F4F}"/>
    <dgm:cxn modelId="{F576F1A7-1BD6-4D11-B69A-6B8DE7D2179A}" type="presOf" srcId="{898E2C1B-CDEC-456D-97C8-259C536CC2BC}" destId="{772F4FC7-9555-4CC7-9F90-65966A9E02A1}" srcOrd="0" destOrd="0" presId="urn:microsoft.com/office/officeart/2005/8/layout/hList3"/>
    <dgm:cxn modelId="{21F89D60-6642-4E7F-B9B7-1E2FA933CA36}" type="presParOf" srcId="{7E2C90C6-6D9F-4131-82F0-C83A65F37D1E}" destId="{920C96EC-5464-49D2-B9B7-1338681869B8}" srcOrd="0" destOrd="0" presId="urn:microsoft.com/office/officeart/2005/8/layout/hList3"/>
    <dgm:cxn modelId="{017C0BEF-8D4F-43D2-9246-037B9F5D745D}" type="presParOf" srcId="{7E2C90C6-6D9F-4131-82F0-C83A65F37D1E}" destId="{9864C260-F697-4BA0-AD82-7A20EC208D2D}" srcOrd="1" destOrd="0" presId="urn:microsoft.com/office/officeart/2005/8/layout/hList3"/>
    <dgm:cxn modelId="{125FC01C-C121-4122-8C4E-47195E19B0E9}" type="presParOf" srcId="{9864C260-F697-4BA0-AD82-7A20EC208D2D}" destId="{8489CC55-83B7-4BDD-AF81-89769331EC2E}" srcOrd="0" destOrd="0" presId="urn:microsoft.com/office/officeart/2005/8/layout/hList3"/>
    <dgm:cxn modelId="{A7FCC891-184D-439E-9F86-7C4ABE3506F0}" type="presParOf" srcId="{9864C260-F697-4BA0-AD82-7A20EC208D2D}" destId="{F7FBC689-35F3-4ECD-B301-B4440B80FF51}" srcOrd="1" destOrd="0" presId="urn:microsoft.com/office/officeart/2005/8/layout/hList3"/>
    <dgm:cxn modelId="{4131683F-97D7-4ED9-84B2-6BBFA2F2C281}" type="presParOf" srcId="{9864C260-F697-4BA0-AD82-7A20EC208D2D}" destId="{772F4FC7-9555-4CC7-9F90-65966A9E02A1}" srcOrd="2" destOrd="0" presId="urn:microsoft.com/office/officeart/2005/8/layout/hList3"/>
    <dgm:cxn modelId="{AEE36760-3894-46C3-965A-4189DFC30FB9}" type="presParOf" srcId="{7E2C90C6-6D9F-4131-82F0-C83A65F37D1E}" destId="{76488F38-A6D7-4344-9555-821617AC9A53}"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F114-235E-488C-992B-57897DE9361F}">
      <dsp:nvSpPr>
        <dsp:cNvPr id="0" name=""/>
        <dsp:cNvSpPr/>
      </dsp:nvSpPr>
      <dsp:spPr>
        <a:xfrm>
          <a:off x="2986109" y="-105024"/>
          <a:ext cx="1711005" cy="11703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A" sz="1600" b="1" kern="1200" dirty="0">
              <a:solidFill>
                <a:schemeClr val="tx1">
                  <a:lumMod val="85000"/>
                  <a:lumOff val="15000"/>
                </a:schemeClr>
              </a:solidFill>
              <a:latin typeface="Arial" panose="020B0604020202020204" pitchFamily="34" charset="0"/>
              <a:cs typeface="Arial" panose="020B0604020202020204" pitchFamily="34" charset="0"/>
            </a:rPr>
            <a:t>1- Estado de Equilibrio </a:t>
          </a:r>
        </a:p>
      </dsp:txBody>
      <dsp:txXfrm>
        <a:off x="3043240" y="-47893"/>
        <a:ext cx="1596743" cy="1056082"/>
      </dsp:txXfrm>
    </dsp:sp>
    <dsp:sp modelId="{99EFC374-D935-4500-87A5-9D9B1E321463}">
      <dsp:nvSpPr>
        <dsp:cNvPr id="0" name=""/>
        <dsp:cNvSpPr/>
      </dsp:nvSpPr>
      <dsp:spPr>
        <a:xfrm>
          <a:off x="2226211" y="599982"/>
          <a:ext cx="3997188" cy="3997188"/>
        </a:xfrm>
        <a:custGeom>
          <a:avLst/>
          <a:gdLst/>
          <a:ahLst/>
          <a:cxnLst/>
          <a:rect l="0" t="0" r="0" b="0"/>
          <a:pathLst>
            <a:path>
              <a:moveTo>
                <a:pt x="2674083" y="117612"/>
              </a:moveTo>
              <a:arcTo wR="1998594" hR="1998594" stAng="17385239" swAng="1117360"/>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3336866-BAEA-4D6A-A70D-0A3C38641554}">
      <dsp:nvSpPr>
        <dsp:cNvPr id="0" name=""/>
        <dsp:cNvSpPr/>
      </dsp:nvSpPr>
      <dsp:spPr>
        <a:xfrm>
          <a:off x="4982554" y="1172128"/>
          <a:ext cx="1986958" cy="142243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A" sz="1600" b="1" kern="1200" dirty="0">
              <a:solidFill>
                <a:schemeClr val="tx1">
                  <a:lumMod val="85000"/>
                  <a:lumOff val="15000"/>
                </a:schemeClr>
              </a:solidFill>
              <a:latin typeface="Arial" panose="020B0604020202020204" pitchFamily="34" charset="0"/>
              <a:cs typeface="Arial" panose="020B0604020202020204" pitchFamily="34" charset="0"/>
            </a:rPr>
            <a:t>2- Necesidad que surge (impulso)</a:t>
          </a:r>
        </a:p>
      </dsp:txBody>
      <dsp:txXfrm>
        <a:off x="5051991" y="1241565"/>
        <a:ext cx="1848084" cy="1283557"/>
      </dsp:txXfrm>
    </dsp:sp>
    <dsp:sp modelId="{5B77E218-D905-47DE-87DB-E9CA2E9803E7}">
      <dsp:nvSpPr>
        <dsp:cNvPr id="0" name=""/>
        <dsp:cNvSpPr/>
      </dsp:nvSpPr>
      <dsp:spPr>
        <a:xfrm>
          <a:off x="2061218" y="699815"/>
          <a:ext cx="3997188" cy="3997188"/>
        </a:xfrm>
        <a:custGeom>
          <a:avLst/>
          <a:gdLst/>
          <a:ahLst/>
          <a:cxnLst/>
          <a:rect l="0" t="0" r="0" b="0"/>
          <a:pathLst>
            <a:path>
              <a:moveTo>
                <a:pt x="3996948" y="2029575"/>
              </a:moveTo>
              <a:arcTo wR="1998594" hR="1998594" stAng="21653292" swAng="701581"/>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621F604-A745-4405-AE4C-78D4CFE43B0B}">
      <dsp:nvSpPr>
        <dsp:cNvPr id="0" name=""/>
        <dsp:cNvSpPr/>
      </dsp:nvSpPr>
      <dsp:spPr>
        <a:xfrm>
          <a:off x="4710259" y="3264299"/>
          <a:ext cx="1790187" cy="12851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A" sz="1600" b="1" kern="1200" dirty="0">
              <a:solidFill>
                <a:schemeClr val="tx1">
                  <a:lumMod val="85000"/>
                  <a:lumOff val="15000"/>
                </a:schemeClr>
              </a:solidFill>
              <a:latin typeface="Arial" panose="020B0604020202020204" pitchFamily="34" charset="0"/>
              <a:cs typeface="Arial" panose="020B0604020202020204" pitchFamily="34" charset="0"/>
            </a:rPr>
            <a:t>3- Estado de tensión y desequilibrio</a:t>
          </a:r>
        </a:p>
      </dsp:txBody>
      <dsp:txXfrm>
        <a:off x="4772993" y="3327033"/>
        <a:ext cx="1664719" cy="1159651"/>
      </dsp:txXfrm>
    </dsp:sp>
    <dsp:sp modelId="{ED759F02-BF55-4B4A-9AB8-FF174EA5671A}">
      <dsp:nvSpPr>
        <dsp:cNvPr id="0" name=""/>
        <dsp:cNvSpPr/>
      </dsp:nvSpPr>
      <dsp:spPr>
        <a:xfrm>
          <a:off x="2020458" y="686143"/>
          <a:ext cx="3997188" cy="3997188"/>
        </a:xfrm>
        <a:custGeom>
          <a:avLst/>
          <a:gdLst/>
          <a:ahLst/>
          <a:cxnLst/>
          <a:rect l="0" t="0" r="0" b="0"/>
          <a:pathLst>
            <a:path>
              <a:moveTo>
                <a:pt x="2447916" y="3946025"/>
              </a:moveTo>
              <a:arcTo wR="1998594" hR="1998594" stAng="4620466" swAng="1511858"/>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1F13CAE-295A-41A4-BF5A-328D739C30F2}">
      <dsp:nvSpPr>
        <dsp:cNvPr id="0" name=""/>
        <dsp:cNvSpPr/>
      </dsp:nvSpPr>
      <dsp:spPr>
        <a:xfrm>
          <a:off x="1254017" y="3240855"/>
          <a:ext cx="2071443" cy="13851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A" sz="1600" b="1" kern="1200" dirty="0">
              <a:solidFill>
                <a:schemeClr val="tx1">
                  <a:lumMod val="85000"/>
                  <a:lumOff val="15000"/>
                </a:schemeClr>
              </a:solidFill>
              <a:latin typeface="Arial" panose="020B0604020202020204" pitchFamily="34" charset="0"/>
              <a:cs typeface="Arial" panose="020B0604020202020204" pitchFamily="34" charset="0"/>
            </a:rPr>
            <a:t>4- Comportamiento enfocado en la satisfacción de necesidades</a:t>
          </a:r>
        </a:p>
      </dsp:txBody>
      <dsp:txXfrm>
        <a:off x="1321636" y="3308474"/>
        <a:ext cx="1936205" cy="1249951"/>
      </dsp:txXfrm>
    </dsp:sp>
    <dsp:sp modelId="{40DC2866-96EE-474A-BAA0-B9907FEDD971}">
      <dsp:nvSpPr>
        <dsp:cNvPr id="0" name=""/>
        <dsp:cNvSpPr/>
      </dsp:nvSpPr>
      <dsp:spPr>
        <a:xfrm>
          <a:off x="1659250" y="363086"/>
          <a:ext cx="3997188" cy="3997188"/>
        </a:xfrm>
        <a:custGeom>
          <a:avLst/>
          <a:gdLst/>
          <a:ahLst/>
          <a:cxnLst/>
          <a:rect l="0" t="0" r="0" b="0"/>
          <a:pathLst>
            <a:path>
              <a:moveTo>
                <a:pt x="142267" y="2739155"/>
              </a:moveTo>
              <a:arcTo wR="1998594" hR="1998594" stAng="9495060" swAng="790644"/>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0495906-79A2-4D74-A39D-1CDAD96D1DD4}">
      <dsp:nvSpPr>
        <dsp:cNvPr id="0" name=""/>
        <dsp:cNvSpPr/>
      </dsp:nvSpPr>
      <dsp:spPr>
        <a:xfrm>
          <a:off x="838162" y="1213437"/>
          <a:ext cx="1828640" cy="129542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A" sz="1600" b="1" kern="1200" dirty="0">
              <a:solidFill>
                <a:schemeClr val="tx1">
                  <a:lumMod val="85000"/>
                  <a:lumOff val="15000"/>
                </a:schemeClr>
              </a:solidFill>
              <a:latin typeface="Arial" panose="020B0604020202020204" pitchFamily="34" charset="0"/>
              <a:cs typeface="Arial" panose="020B0604020202020204" pitchFamily="34" charset="0"/>
            </a:rPr>
            <a:t>5- Satisfacción de la necesidad</a:t>
          </a:r>
        </a:p>
      </dsp:txBody>
      <dsp:txXfrm>
        <a:off x="901400" y="1276675"/>
        <a:ext cx="1702164" cy="1168953"/>
      </dsp:txXfrm>
    </dsp:sp>
    <dsp:sp modelId="{28F33152-7D2B-49C8-B48A-C1F31E5C88DF}">
      <dsp:nvSpPr>
        <dsp:cNvPr id="0" name=""/>
        <dsp:cNvSpPr/>
      </dsp:nvSpPr>
      <dsp:spPr>
        <a:xfrm>
          <a:off x="1477455" y="627576"/>
          <a:ext cx="3997188" cy="3997188"/>
        </a:xfrm>
        <a:custGeom>
          <a:avLst/>
          <a:gdLst/>
          <a:ahLst/>
          <a:cxnLst/>
          <a:rect l="0" t="0" r="0" b="0"/>
          <a:pathLst>
            <a:path>
              <a:moveTo>
                <a:pt x="742792" y="443814"/>
              </a:moveTo>
              <a:arcTo wR="1998594" hR="1998594" stAng="13864324" swAng="111875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D906E-3BAB-4980-90B3-FC22278AB6E2}">
      <dsp:nvSpPr>
        <dsp:cNvPr id="0" name=""/>
        <dsp:cNvSpPr/>
      </dsp:nvSpPr>
      <dsp:spPr>
        <a:xfrm>
          <a:off x="3076419" y="464"/>
          <a:ext cx="5006051" cy="1811325"/>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PA" sz="1800" b="1" kern="1200" dirty="0">
              <a:solidFill>
                <a:schemeClr val="bg2">
                  <a:lumMod val="25000"/>
                </a:schemeClr>
              </a:solidFill>
              <a:latin typeface="Arial" panose="020B0604020202020204" pitchFamily="34" charset="0"/>
              <a:cs typeface="Arial" panose="020B0604020202020204" pitchFamily="34" charset="0"/>
            </a:rPr>
            <a:t>Marca un camino claro, definido y muy específico.</a:t>
          </a:r>
          <a:endParaRPr lang="es-PA" sz="1800" kern="1200" dirty="0">
            <a:solidFill>
              <a:schemeClr val="bg2">
                <a:lumMod val="25000"/>
              </a:schemeClr>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PA" sz="1800" b="1" kern="1200" dirty="0">
              <a:solidFill>
                <a:schemeClr val="bg2">
                  <a:lumMod val="25000"/>
                </a:schemeClr>
              </a:solidFill>
              <a:latin typeface="Arial" panose="020B0604020202020204" pitchFamily="34" charset="0"/>
              <a:cs typeface="Arial" panose="020B0604020202020204" pitchFamily="34" charset="0"/>
            </a:rPr>
            <a:t>Resuelve en un corto espacio de tiempo aquellos problemas más graves.</a:t>
          </a:r>
          <a:endParaRPr lang="es-PA" sz="1800" kern="1200" dirty="0">
            <a:solidFill>
              <a:schemeClr val="bg2">
                <a:lumMod val="25000"/>
              </a:schemeClr>
            </a:solidFill>
            <a:latin typeface="Arial" panose="020B0604020202020204" pitchFamily="34" charset="0"/>
            <a:cs typeface="Arial" panose="020B0604020202020204" pitchFamily="34" charset="0"/>
          </a:endParaRPr>
        </a:p>
      </dsp:txBody>
      <dsp:txXfrm>
        <a:off x="3076419" y="226880"/>
        <a:ext cx="4326804" cy="1358493"/>
      </dsp:txXfrm>
    </dsp:sp>
    <dsp:sp modelId="{4338C9EF-33AE-48D9-A83B-DA230C5DF70F}">
      <dsp:nvSpPr>
        <dsp:cNvPr id="0" name=""/>
        <dsp:cNvSpPr/>
      </dsp:nvSpPr>
      <dsp:spPr>
        <a:xfrm>
          <a:off x="3223" y="464"/>
          <a:ext cx="3073195" cy="1811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s-PA" sz="4200" kern="1200" dirty="0"/>
            <a:t>Ventajas</a:t>
          </a:r>
        </a:p>
      </dsp:txBody>
      <dsp:txXfrm>
        <a:off x="91645" y="88886"/>
        <a:ext cx="2896351" cy="1634481"/>
      </dsp:txXfrm>
    </dsp:sp>
    <dsp:sp modelId="{F6877C7C-45F7-4819-9C70-7D6B9F9BF375}">
      <dsp:nvSpPr>
        <dsp:cNvPr id="0" name=""/>
        <dsp:cNvSpPr/>
      </dsp:nvSpPr>
      <dsp:spPr>
        <a:xfrm>
          <a:off x="3234277" y="1992922"/>
          <a:ext cx="4851417" cy="1811325"/>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PA" sz="1800" b="1" kern="1200" dirty="0">
              <a:solidFill>
                <a:schemeClr val="bg2">
                  <a:lumMod val="25000"/>
                </a:schemeClr>
              </a:solidFill>
              <a:latin typeface="Arial" panose="020B0604020202020204" pitchFamily="34" charset="0"/>
              <a:cs typeface="Arial" panose="020B0604020202020204" pitchFamily="34" charset="0"/>
            </a:rPr>
            <a:t>Solamente se fija en la causa – consecuencia de las acciones.</a:t>
          </a:r>
          <a:endParaRPr lang="es-PA" sz="1800" kern="1200" dirty="0">
            <a:solidFill>
              <a:schemeClr val="bg2">
                <a:lumMod val="25000"/>
              </a:schemeClr>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s-PA" sz="1800" b="1" kern="1200" dirty="0">
              <a:solidFill>
                <a:schemeClr val="bg2">
                  <a:lumMod val="25000"/>
                </a:schemeClr>
              </a:solidFill>
              <a:latin typeface="Arial" panose="020B0604020202020204" pitchFamily="34" charset="0"/>
              <a:cs typeface="Arial" panose="020B0604020202020204" pitchFamily="34" charset="0"/>
            </a:rPr>
            <a:t>No permite la participación activa de todos miembros de la empresa.</a:t>
          </a:r>
          <a:endParaRPr lang="es-PA" sz="1800" kern="1200" dirty="0">
            <a:solidFill>
              <a:schemeClr val="bg2">
                <a:lumMod val="25000"/>
              </a:schemeClr>
            </a:solidFill>
            <a:latin typeface="Arial" panose="020B0604020202020204" pitchFamily="34" charset="0"/>
            <a:cs typeface="Arial" panose="020B0604020202020204" pitchFamily="34" charset="0"/>
          </a:endParaRPr>
        </a:p>
      </dsp:txBody>
      <dsp:txXfrm>
        <a:off x="3234277" y="2219338"/>
        <a:ext cx="4172170" cy="1358493"/>
      </dsp:txXfrm>
    </dsp:sp>
    <dsp:sp modelId="{15A70751-5889-462F-B07E-32D466EF1178}">
      <dsp:nvSpPr>
        <dsp:cNvPr id="0" name=""/>
        <dsp:cNvSpPr/>
      </dsp:nvSpPr>
      <dsp:spPr>
        <a:xfrm>
          <a:off x="0" y="1992922"/>
          <a:ext cx="3234278" cy="18113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s-PA" sz="4200" kern="1200" dirty="0"/>
            <a:t>Desventajas</a:t>
          </a:r>
        </a:p>
      </dsp:txBody>
      <dsp:txXfrm>
        <a:off x="88422" y="2081344"/>
        <a:ext cx="3057434" cy="1634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612B4-D008-454C-8CF8-12C9D15EC4A1}">
      <dsp:nvSpPr>
        <dsp:cNvPr id="0" name=""/>
        <dsp:cNvSpPr/>
      </dsp:nvSpPr>
      <dsp:spPr>
        <a:xfrm>
          <a:off x="3392627" y="0"/>
          <a:ext cx="1696313" cy="834327"/>
        </a:xfrm>
        <a:prstGeom prst="trapezoid">
          <a:avLst>
            <a:gd name="adj" fmla="val 101658"/>
          </a:avLst>
        </a:prstGeom>
        <a:solidFill>
          <a:srgbClr val="FF59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Autorrealización</a:t>
          </a:r>
        </a:p>
      </dsp:txBody>
      <dsp:txXfrm>
        <a:off x="3392627" y="0"/>
        <a:ext cx="1696313" cy="834327"/>
      </dsp:txXfrm>
    </dsp:sp>
    <dsp:sp modelId="{810D60E4-5805-4CFB-B7B0-1076F2FBCFAD}">
      <dsp:nvSpPr>
        <dsp:cNvPr id="0" name=""/>
        <dsp:cNvSpPr/>
      </dsp:nvSpPr>
      <dsp:spPr>
        <a:xfrm>
          <a:off x="2544470" y="834327"/>
          <a:ext cx="3392627" cy="834327"/>
        </a:xfrm>
        <a:prstGeom prst="trapezoid">
          <a:avLst>
            <a:gd name="adj" fmla="val 101658"/>
          </a:avLst>
        </a:prstGeom>
        <a:solidFill>
          <a:srgbClr val="52C9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Estima</a:t>
          </a:r>
        </a:p>
      </dsp:txBody>
      <dsp:txXfrm>
        <a:off x="3138180" y="834327"/>
        <a:ext cx="2205207" cy="834327"/>
      </dsp:txXfrm>
    </dsp:sp>
    <dsp:sp modelId="{F5136690-3695-44CE-B5D3-570F5B61581E}">
      <dsp:nvSpPr>
        <dsp:cNvPr id="0" name=""/>
        <dsp:cNvSpPr/>
      </dsp:nvSpPr>
      <dsp:spPr>
        <a:xfrm>
          <a:off x="1696313" y="1668655"/>
          <a:ext cx="5088941" cy="834327"/>
        </a:xfrm>
        <a:prstGeom prst="trapezoid">
          <a:avLst>
            <a:gd name="adj" fmla="val 101658"/>
          </a:avLst>
        </a:prstGeom>
        <a:solidFill>
          <a:srgbClr val="FEC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Sociales</a:t>
          </a:r>
        </a:p>
      </dsp:txBody>
      <dsp:txXfrm>
        <a:off x="2586878" y="1668655"/>
        <a:ext cx="3307811" cy="834327"/>
      </dsp:txXfrm>
    </dsp:sp>
    <dsp:sp modelId="{384A997E-30CF-4D59-B878-8C9128BAB894}">
      <dsp:nvSpPr>
        <dsp:cNvPr id="0" name=""/>
        <dsp:cNvSpPr/>
      </dsp:nvSpPr>
      <dsp:spPr>
        <a:xfrm>
          <a:off x="848156" y="2502982"/>
          <a:ext cx="6785255" cy="834327"/>
        </a:xfrm>
        <a:prstGeom prst="trapezoid">
          <a:avLst>
            <a:gd name="adj" fmla="val 101658"/>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Seguridad</a:t>
          </a:r>
        </a:p>
      </dsp:txBody>
      <dsp:txXfrm>
        <a:off x="2035576" y="2502982"/>
        <a:ext cx="4410415" cy="834327"/>
      </dsp:txXfrm>
    </dsp:sp>
    <dsp:sp modelId="{FD442F1B-339D-46E0-8A3E-E7AE82A1AF6E}">
      <dsp:nvSpPr>
        <dsp:cNvPr id="0" name=""/>
        <dsp:cNvSpPr/>
      </dsp:nvSpPr>
      <dsp:spPr>
        <a:xfrm>
          <a:off x="0" y="3337310"/>
          <a:ext cx="8481569" cy="834327"/>
        </a:xfrm>
        <a:prstGeom prst="trapezoid">
          <a:avLst>
            <a:gd name="adj" fmla="val 10165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Necesidades Fisiológicas</a:t>
          </a:r>
        </a:p>
      </dsp:txBody>
      <dsp:txXfrm>
        <a:off x="1484274" y="3337310"/>
        <a:ext cx="5513019" cy="8343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612B4-D008-454C-8CF8-12C9D15EC4A1}">
      <dsp:nvSpPr>
        <dsp:cNvPr id="0" name=""/>
        <dsp:cNvSpPr/>
      </dsp:nvSpPr>
      <dsp:spPr>
        <a:xfrm>
          <a:off x="2324100" y="0"/>
          <a:ext cx="1162050" cy="434598"/>
        </a:xfrm>
        <a:prstGeom prst="trapezoid">
          <a:avLst>
            <a:gd name="adj" fmla="val 133692"/>
          </a:avLst>
        </a:prstGeom>
        <a:solidFill>
          <a:srgbClr val="FF59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2324100" y="0"/>
        <a:ext cx="1162050" cy="434598"/>
      </dsp:txXfrm>
    </dsp:sp>
    <dsp:sp modelId="{810D60E4-5805-4CFB-B7B0-1076F2FBCFAD}">
      <dsp:nvSpPr>
        <dsp:cNvPr id="0" name=""/>
        <dsp:cNvSpPr/>
      </dsp:nvSpPr>
      <dsp:spPr>
        <a:xfrm>
          <a:off x="1743075" y="434598"/>
          <a:ext cx="2324100" cy="434598"/>
        </a:xfrm>
        <a:prstGeom prst="trapezoid">
          <a:avLst>
            <a:gd name="adj" fmla="val 133692"/>
          </a:avLst>
        </a:prstGeom>
        <a:solidFill>
          <a:srgbClr val="52C9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2149792" y="434598"/>
        <a:ext cx="1510665" cy="434598"/>
      </dsp:txXfrm>
    </dsp:sp>
    <dsp:sp modelId="{F5136690-3695-44CE-B5D3-570F5B61581E}">
      <dsp:nvSpPr>
        <dsp:cNvPr id="0" name=""/>
        <dsp:cNvSpPr/>
      </dsp:nvSpPr>
      <dsp:spPr>
        <a:xfrm>
          <a:off x="1162050" y="869197"/>
          <a:ext cx="3486150" cy="434598"/>
        </a:xfrm>
        <a:prstGeom prst="trapezoid">
          <a:avLst>
            <a:gd name="adj" fmla="val 133692"/>
          </a:avLst>
        </a:prstGeom>
        <a:solidFill>
          <a:srgbClr val="FEC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772126" y="869197"/>
        <a:ext cx="2265997" cy="434598"/>
      </dsp:txXfrm>
    </dsp:sp>
    <dsp:sp modelId="{384A997E-30CF-4D59-B878-8C9128BAB894}">
      <dsp:nvSpPr>
        <dsp:cNvPr id="0" name=""/>
        <dsp:cNvSpPr/>
      </dsp:nvSpPr>
      <dsp:spPr>
        <a:xfrm>
          <a:off x="581025" y="1303796"/>
          <a:ext cx="4648200" cy="434598"/>
        </a:xfrm>
        <a:prstGeom prst="trapezoid">
          <a:avLst>
            <a:gd name="adj" fmla="val 133692"/>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394459" y="1303796"/>
        <a:ext cx="3021330" cy="434598"/>
      </dsp:txXfrm>
    </dsp:sp>
    <dsp:sp modelId="{FD442F1B-339D-46E0-8A3E-E7AE82A1AF6E}">
      <dsp:nvSpPr>
        <dsp:cNvPr id="0" name=""/>
        <dsp:cNvSpPr/>
      </dsp:nvSpPr>
      <dsp:spPr>
        <a:xfrm>
          <a:off x="0" y="1738395"/>
          <a:ext cx="5810250" cy="434598"/>
        </a:xfrm>
        <a:prstGeom prst="trapezoid">
          <a:avLst>
            <a:gd name="adj" fmla="val 133692"/>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Necesidades Fisiológicas</a:t>
          </a:r>
        </a:p>
      </dsp:txBody>
      <dsp:txXfrm>
        <a:off x="1016793" y="1738395"/>
        <a:ext cx="3776662" cy="434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612B4-D008-454C-8CF8-12C9D15EC4A1}">
      <dsp:nvSpPr>
        <dsp:cNvPr id="0" name=""/>
        <dsp:cNvSpPr/>
      </dsp:nvSpPr>
      <dsp:spPr>
        <a:xfrm>
          <a:off x="2324100" y="0"/>
          <a:ext cx="1162050" cy="434598"/>
        </a:xfrm>
        <a:prstGeom prst="trapezoid">
          <a:avLst>
            <a:gd name="adj" fmla="val 133692"/>
          </a:avLst>
        </a:prstGeom>
        <a:solidFill>
          <a:srgbClr val="FF59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2324100" y="0"/>
        <a:ext cx="1162050" cy="434598"/>
      </dsp:txXfrm>
    </dsp:sp>
    <dsp:sp modelId="{810D60E4-5805-4CFB-B7B0-1076F2FBCFAD}">
      <dsp:nvSpPr>
        <dsp:cNvPr id="0" name=""/>
        <dsp:cNvSpPr/>
      </dsp:nvSpPr>
      <dsp:spPr>
        <a:xfrm>
          <a:off x="1743075" y="434598"/>
          <a:ext cx="2324100" cy="434598"/>
        </a:xfrm>
        <a:prstGeom prst="trapezoid">
          <a:avLst>
            <a:gd name="adj" fmla="val 133692"/>
          </a:avLst>
        </a:prstGeom>
        <a:solidFill>
          <a:srgbClr val="52C9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2149792" y="434598"/>
        <a:ext cx="1510665" cy="434598"/>
      </dsp:txXfrm>
    </dsp:sp>
    <dsp:sp modelId="{F5136690-3695-44CE-B5D3-570F5B61581E}">
      <dsp:nvSpPr>
        <dsp:cNvPr id="0" name=""/>
        <dsp:cNvSpPr/>
      </dsp:nvSpPr>
      <dsp:spPr>
        <a:xfrm>
          <a:off x="1162050" y="869197"/>
          <a:ext cx="3486150" cy="434598"/>
        </a:xfrm>
        <a:prstGeom prst="trapezoid">
          <a:avLst>
            <a:gd name="adj" fmla="val 133692"/>
          </a:avLst>
        </a:prstGeom>
        <a:solidFill>
          <a:srgbClr val="FEC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772126" y="869197"/>
        <a:ext cx="2265997" cy="434598"/>
      </dsp:txXfrm>
    </dsp:sp>
    <dsp:sp modelId="{384A997E-30CF-4D59-B878-8C9128BAB894}">
      <dsp:nvSpPr>
        <dsp:cNvPr id="0" name=""/>
        <dsp:cNvSpPr/>
      </dsp:nvSpPr>
      <dsp:spPr>
        <a:xfrm>
          <a:off x="581025" y="1303796"/>
          <a:ext cx="4648200" cy="434598"/>
        </a:xfrm>
        <a:prstGeom prst="trapezoid">
          <a:avLst>
            <a:gd name="adj" fmla="val 133692"/>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Seguridad</a:t>
          </a:r>
        </a:p>
      </dsp:txBody>
      <dsp:txXfrm>
        <a:off x="1394459" y="1303796"/>
        <a:ext cx="3021330" cy="434598"/>
      </dsp:txXfrm>
    </dsp:sp>
    <dsp:sp modelId="{FD442F1B-339D-46E0-8A3E-E7AE82A1AF6E}">
      <dsp:nvSpPr>
        <dsp:cNvPr id="0" name=""/>
        <dsp:cNvSpPr/>
      </dsp:nvSpPr>
      <dsp:spPr>
        <a:xfrm>
          <a:off x="0" y="1738395"/>
          <a:ext cx="5810250" cy="434598"/>
        </a:xfrm>
        <a:prstGeom prst="trapezoid">
          <a:avLst>
            <a:gd name="adj" fmla="val 133692"/>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016793" y="1738395"/>
        <a:ext cx="3776662" cy="434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612B4-D008-454C-8CF8-12C9D15EC4A1}">
      <dsp:nvSpPr>
        <dsp:cNvPr id="0" name=""/>
        <dsp:cNvSpPr/>
      </dsp:nvSpPr>
      <dsp:spPr>
        <a:xfrm>
          <a:off x="2324100" y="0"/>
          <a:ext cx="1162050" cy="434598"/>
        </a:xfrm>
        <a:prstGeom prst="trapezoid">
          <a:avLst>
            <a:gd name="adj" fmla="val 133692"/>
          </a:avLst>
        </a:prstGeom>
        <a:solidFill>
          <a:srgbClr val="FF59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2324100" y="0"/>
        <a:ext cx="1162050" cy="434598"/>
      </dsp:txXfrm>
    </dsp:sp>
    <dsp:sp modelId="{810D60E4-5805-4CFB-B7B0-1076F2FBCFAD}">
      <dsp:nvSpPr>
        <dsp:cNvPr id="0" name=""/>
        <dsp:cNvSpPr/>
      </dsp:nvSpPr>
      <dsp:spPr>
        <a:xfrm>
          <a:off x="1743075" y="434598"/>
          <a:ext cx="2324100" cy="434598"/>
        </a:xfrm>
        <a:prstGeom prst="trapezoid">
          <a:avLst>
            <a:gd name="adj" fmla="val 133692"/>
          </a:avLst>
        </a:prstGeom>
        <a:solidFill>
          <a:srgbClr val="52C9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2149792" y="434598"/>
        <a:ext cx="1510665" cy="434598"/>
      </dsp:txXfrm>
    </dsp:sp>
    <dsp:sp modelId="{F5136690-3695-44CE-B5D3-570F5B61581E}">
      <dsp:nvSpPr>
        <dsp:cNvPr id="0" name=""/>
        <dsp:cNvSpPr/>
      </dsp:nvSpPr>
      <dsp:spPr>
        <a:xfrm>
          <a:off x="1162050" y="869197"/>
          <a:ext cx="3486150" cy="434598"/>
        </a:xfrm>
        <a:prstGeom prst="trapezoid">
          <a:avLst>
            <a:gd name="adj" fmla="val 133692"/>
          </a:avLst>
        </a:prstGeom>
        <a:solidFill>
          <a:srgbClr val="FEC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Sociales</a:t>
          </a:r>
        </a:p>
      </dsp:txBody>
      <dsp:txXfrm>
        <a:off x="1772126" y="869197"/>
        <a:ext cx="2265997" cy="434598"/>
      </dsp:txXfrm>
    </dsp:sp>
    <dsp:sp modelId="{384A997E-30CF-4D59-B878-8C9128BAB894}">
      <dsp:nvSpPr>
        <dsp:cNvPr id="0" name=""/>
        <dsp:cNvSpPr/>
      </dsp:nvSpPr>
      <dsp:spPr>
        <a:xfrm>
          <a:off x="581025" y="1303796"/>
          <a:ext cx="4648200" cy="434598"/>
        </a:xfrm>
        <a:prstGeom prst="trapezoid">
          <a:avLst>
            <a:gd name="adj" fmla="val 133692"/>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394459" y="1303796"/>
        <a:ext cx="3021330" cy="434598"/>
      </dsp:txXfrm>
    </dsp:sp>
    <dsp:sp modelId="{FD442F1B-339D-46E0-8A3E-E7AE82A1AF6E}">
      <dsp:nvSpPr>
        <dsp:cNvPr id="0" name=""/>
        <dsp:cNvSpPr/>
      </dsp:nvSpPr>
      <dsp:spPr>
        <a:xfrm>
          <a:off x="0" y="1738395"/>
          <a:ext cx="5810250" cy="434598"/>
        </a:xfrm>
        <a:prstGeom prst="trapezoid">
          <a:avLst>
            <a:gd name="adj" fmla="val 133692"/>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016793" y="1738395"/>
        <a:ext cx="3776662" cy="4345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612B4-D008-454C-8CF8-12C9D15EC4A1}">
      <dsp:nvSpPr>
        <dsp:cNvPr id="0" name=""/>
        <dsp:cNvSpPr/>
      </dsp:nvSpPr>
      <dsp:spPr>
        <a:xfrm>
          <a:off x="2324100" y="0"/>
          <a:ext cx="1162050" cy="434598"/>
        </a:xfrm>
        <a:prstGeom prst="trapezoid">
          <a:avLst>
            <a:gd name="adj" fmla="val 133692"/>
          </a:avLst>
        </a:prstGeom>
        <a:solidFill>
          <a:srgbClr val="FF59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2324100" y="0"/>
        <a:ext cx="1162050" cy="434598"/>
      </dsp:txXfrm>
    </dsp:sp>
    <dsp:sp modelId="{810D60E4-5805-4CFB-B7B0-1076F2FBCFAD}">
      <dsp:nvSpPr>
        <dsp:cNvPr id="0" name=""/>
        <dsp:cNvSpPr/>
      </dsp:nvSpPr>
      <dsp:spPr>
        <a:xfrm>
          <a:off x="1743075" y="434598"/>
          <a:ext cx="2324100" cy="434598"/>
        </a:xfrm>
        <a:prstGeom prst="trapezoid">
          <a:avLst>
            <a:gd name="adj" fmla="val 133692"/>
          </a:avLst>
        </a:prstGeom>
        <a:solidFill>
          <a:srgbClr val="52C9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Estima</a:t>
          </a:r>
        </a:p>
      </dsp:txBody>
      <dsp:txXfrm>
        <a:off x="2149792" y="434598"/>
        <a:ext cx="1510665" cy="434598"/>
      </dsp:txXfrm>
    </dsp:sp>
    <dsp:sp modelId="{F5136690-3695-44CE-B5D3-570F5B61581E}">
      <dsp:nvSpPr>
        <dsp:cNvPr id="0" name=""/>
        <dsp:cNvSpPr/>
      </dsp:nvSpPr>
      <dsp:spPr>
        <a:xfrm>
          <a:off x="1162050" y="869197"/>
          <a:ext cx="3486150" cy="434598"/>
        </a:xfrm>
        <a:prstGeom prst="trapezoid">
          <a:avLst>
            <a:gd name="adj" fmla="val 133692"/>
          </a:avLst>
        </a:prstGeom>
        <a:solidFill>
          <a:srgbClr val="FEC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772126" y="869197"/>
        <a:ext cx="2265997" cy="434598"/>
      </dsp:txXfrm>
    </dsp:sp>
    <dsp:sp modelId="{384A997E-30CF-4D59-B878-8C9128BAB894}">
      <dsp:nvSpPr>
        <dsp:cNvPr id="0" name=""/>
        <dsp:cNvSpPr/>
      </dsp:nvSpPr>
      <dsp:spPr>
        <a:xfrm>
          <a:off x="581025" y="1303796"/>
          <a:ext cx="4648200" cy="434598"/>
        </a:xfrm>
        <a:prstGeom prst="trapezoid">
          <a:avLst>
            <a:gd name="adj" fmla="val 133692"/>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394459" y="1303796"/>
        <a:ext cx="3021330" cy="434598"/>
      </dsp:txXfrm>
    </dsp:sp>
    <dsp:sp modelId="{FD442F1B-339D-46E0-8A3E-E7AE82A1AF6E}">
      <dsp:nvSpPr>
        <dsp:cNvPr id="0" name=""/>
        <dsp:cNvSpPr/>
      </dsp:nvSpPr>
      <dsp:spPr>
        <a:xfrm>
          <a:off x="0" y="1738395"/>
          <a:ext cx="5810250" cy="434598"/>
        </a:xfrm>
        <a:prstGeom prst="trapezoid">
          <a:avLst>
            <a:gd name="adj" fmla="val 133692"/>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016793" y="1738395"/>
        <a:ext cx="3776662" cy="4345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612B4-D008-454C-8CF8-12C9D15EC4A1}">
      <dsp:nvSpPr>
        <dsp:cNvPr id="0" name=""/>
        <dsp:cNvSpPr/>
      </dsp:nvSpPr>
      <dsp:spPr>
        <a:xfrm>
          <a:off x="2324100" y="0"/>
          <a:ext cx="1162050" cy="434598"/>
        </a:xfrm>
        <a:prstGeom prst="trapezoid">
          <a:avLst>
            <a:gd name="adj" fmla="val 133692"/>
          </a:avLst>
        </a:prstGeom>
        <a:solidFill>
          <a:srgbClr val="FF59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PA" sz="2000" b="1" kern="1200" dirty="0">
              <a:effectLst>
                <a:outerShdw blurRad="38100" dist="38100" dir="2700000" algn="tl">
                  <a:srgbClr val="000000">
                    <a:alpha val="43137"/>
                  </a:srgbClr>
                </a:outerShdw>
              </a:effectLst>
              <a:latin typeface="+mj-lt"/>
            </a:rPr>
            <a:t>Autorrealización</a:t>
          </a:r>
        </a:p>
      </dsp:txBody>
      <dsp:txXfrm>
        <a:off x="2324100" y="0"/>
        <a:ext cx="1162050" cy="434598"/>
      </dsp:txXfrm>
    </dsp:sp>
    <dsp:sp modelId="{810D60E4-5805-4CFB-B7B0-1076F2FBCFAD}">
      <dsp:nvSpPr>
        <dsp:cNvPr id="0" name=""/>
        <dsp:cNvSpPr/>
      </dsp:nvSpPr>
      <dsp:spPr>
        <a:xfrm>
          <a:off x="1743075" y="434598"/>
          <a:ext cx="2324100" cy="434598"/>
        </a:xfrm>
        <a:prstGeom prst="trapezoid">
          <a:avLst>
            <a:gd name="adj" fmla="val 133692"/>
          </a:avLst>
        </a:prstGeom>
        <a:solidFill>
          <a:srgbClr val="52C9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2149792" y="434598"/>
        <a:ext cx="1510665" cy="434598"/>
      </dsp:txXfrm>
    </dsp:sp>
    <dsp:sp modelId="{F5136690-3695-44CE-B5D3-570F5B61581E}">
      <dsp:nvSpPr>
        <dsp:cNvPr id="0" name=""/>
        <dsp:cNvSpPr/>
      </dsp:nvSpPr>
      <dsp:spPr>
        <a:xfrm>
          <a:off x="1162050" y="869197"/>
          <a:ext cx="3486150" cy="434598"/>
        </a:xfrm>
        <a:prstGeom prst="trapezoid">
          <a:avLst>
            <a:gd name="adj" fmla="val 133692"/>
          </a:avLst>
        </a:prstGeom>
        <a:solidFill>
          <a:srgbClr val="FEC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772126" y="869197"/>
        <a:ext cx="2265997" cy="434598"/>
      </dsp:txXfrm>
    </dsp:sp>
    <dsp:sp modelId="{384A997E-30CF-4D59-B878-8C9128BAB894}">
      <dsp:nvSpPr>
        <dsp:cNvPr id="0" name=""/>
        <dsp:cNvSpPr/>
      </dsp:nvSpPr>
      <dsp:spPr>
        <a:xfrm>
          <a:off x="581025" y="1303796"/>
          <a:ext cx="4648200" cy="434598"/>
        </a:xfrm>
        <a:prstGeom prst="trapezoid">
          <a:avLst>
            <a:gd name="adj" fmla="val 133692"/>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394459" y="1303796"/>
        <a:ext cx="3021330" cy="434598"/>
      </dsp:txXfrm>
    </dsp:sp>
    <dsp:sp modelId="{FD442F1B-339D-46E0-8A3E-E7AE82A1AF6E}">
      <dsp:nvSpPr>
        <dsp:cNvPr id="0" name=""/>
        <dsp:cNvSpPr/>
      </dsp:nvSpPr>
      <dsp:spPr>
        <a:xfrm>
          <a:off x="0" y="1738395"/>
          <a:ext cx="5810250" cy="434598"/>
        </a:xfrm>
        <a:prstGeom prst="trapezoid">
          <a:avLst>
            <a:gd name="adj" fmla="val 133692"/>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PA" sz="2000" b="1" kern="1200" dirty="0">
            <a:effectLst>
              <a:outerShdw blurRad="38100" dist="38100" dir="2700000" algn="tl">
                <a:srgbClr val="000000">
                  <a:alpha val="43137"/>
                </a:srgbClr>
              </a:outerShdw>
            </a:effectLst>
            <a:latin typeface="+mj-lt"/>
          </a:endParaRPr>
        </a:p>
      </dsp:txBody>
      <dsp:txXfrm>
        <a:off x="1016793" y="1738395"/>
        <a:ext cx="3776662" cy="4345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E11B7-3AAB-461A-AD93-20DE90D3A23A}">
      <dsp:nvSpPr>
        <dsp:cNvPr id="0" name=""/>
        <dsp:cNvSpPr/>
      </dsp:nvSpPr>
      <dsp:spPr>
        <a:xfrm>
          <a:off x="-50269" y="475425"/>
          <a:ext cx="1732509" cy="1447997"/>
        </a:xfrm>
        <a:prstGeom prst="upArrow">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250303E-CD3F-4A35-971F-317F084AA87E}">
      <dsp:nvSpPr>
        <dsp:cNvPr id="0" name=""/>
        <dsp:cNvSpPr/>
      </dsp:nvSpPr>
      <dsp:spPr>
        <a:xfrm>
          <a:off x="1644905" y="0"/>
          <a:ext cx="5965858" cy="236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s-PA" sz="2000" b="1" kern="1200" dirty="0">
              <a:latin typeface="+mj-lt"/>
              <a:cs typeface="Arial" panose="020B0604020202020204" pitchFamily="34" charset="0"/>
            </a:rPr>
            <a:t>FACTORES MOTIVACIONALES (DE SATISFACCIÓN)</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1. EL TRABAJO EN SÍ</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2. REALIZACIÓN</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3. RECONOCIMIENTO</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4. CRECIMIENTO PROFESIONAL</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5. RESPONSABILIDAD</a:t>
          </a:r>
        </a:p>
      </dsp:txBody>
      <dsp:txXfrm>
        <a:off x="1644905" y="0"/>
        <a:ext cx="5965858" cy="2366241"/>
      </dsp:txXfrm>
    </dsp:sp>
    <dsp:sp modelId="{E1A974EF-A173-41F3-B928-F57F798C8046}">
      <dsp:nvSpPr>
        <dsp:cNvPr id="0" name=""/>
        <dsp:cNvSpPr/>
      </dsp:nvSpPr>
      <dsp:spPr>
        <a:xfrm>
          <a:off x="737189" y="3037113"/>
          <a:ext cx="1816738" cy="1418869"/>
        </a:xfrm>
        <a:prstGeom prst="downArrow">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47A62C3-425E-4C9D-8D90-03057B13F859}">
      <dsp:nvSpPr>
        <dsp:cNvPr id="0" name=""/>
        <dsp:cNvSpPr/>
      </dsp:nvSpPr>
      <dsp:spPr>
        <a:xfrm>
          <a:off x="2485013" y="2563427"/>
          <a:ext cx="5944789" cy="236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s-PA" sz="2000" b="1" kern="1200" dirty="0">
              <a:latin typeface="+mj-lt"/>
              <a:cs typeface="Arial" panose="020B0604020202020204" pitchFamily="34" charset="0"/>
            </a:rPr>
            <a:t>FACTORES HIGIENICOS ( DE INSATISFACCIÓN</a:t>
          </a:r>
          <a:r>
            <a:rPr lang="es-PA" sz="2000" b="0" kern="1200" dirty="0">
              <a:latin typeface="+mj-lt"/>
              <a:cs typeface="Arial" panose="020B0604020202020204" pitchFamily="34" charset="0"/>
            </a:rPr>
            <a:t>)</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1. LAS CONDICIONES DE TRABAJO</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2. ADMINISTRACIÓN DE LA EMPRESA</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3. SALARIO</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4. RELACIONES CON EL SUPERVISOR</a:t>
          </a:r>
        </a:p>
        <a:p>
          <a:pPr marL="0" lvl="0" indent="0" algn="l" defTabSz="889000">
            <a:lnSpc>
              <a:spcPct val="90000"/>
            </a:lnSpc>
            <a:spcBef>
              <a:spcPct val="0"/>
            </a:spcBef>
            <a:spcAft>
              <a:spcPct val="35000"/>
            </a:spcAft>
            <a:buNone/>
          </a:pPr>
          <a:r>
            <a:rPr lang="es-PA" sz="2000" b="0" kern="1200" dirty="0">
              <a:latin typeface="+mj-lt"/>
              <a:cs typeface="Arial" panose="020B0604020202020204" pitchFamily="34" charset="0"/>
            </a:rPr>
            <a:t>5.BENEFICIOS Y SERVICIOS SOCIALES</a:t>
          </a:r>
          <a:endParaRPr lang="es-PA" sz="1300" kern="1200" dirty="0">
            <a:latin typeface="Arial" panose="020B0604020202020204" pitchFamily="34" charset="0"/>
            <a:cs typeface="Arial" panose="020B0604020202020204" pitchFamily="34" charset="0"/>
          </a:endParaRPr>
        </a:p>
      </dsp:txBody>
      <dsp:txXfrm>
        <a:off x="2485013" y="2563427"/>
        <a:ext cx="5944789" cy="23662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C96EC-5464-49D2-B9B7-1338681869B8}">
      <dsp:nvSpPr>
        <dsp:cNvPr id="0" name=""/>
        <dsp:cNvSpPr/>
      </dsp:nvSpPr>
      <dsp:spPr>
        <a:xfrm>
          <a:off x="0" y="130737"/>
          <a:ext cx="8136487" cy="519976"/>
        </a:xfrm>
        <a:prstGeom prst="rect">
          <a:avLst/>
        </a:prstGeom>
        <a:solidFill>
          <a:srgbClr val="FF5969"/>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PA" sz="2400" kern="1200" dirty="0"/>
            <a:t>Análisis Comparativo de las Teorías de Procesos</a:t>
          </a:r>
        </a:p>
      </dsp:txBody>
      <dsp:txXfrm>
        <a:off x="0" y="130737"/>
        <a:ext cx="8136487" cy="519976"/>
      </dsp:txXfrm>
    </dsp:sp>
    <dsp:sp modelId="{8489CC55-83B7-4BDD-AF81-89769331EC2E}">
      <dsp:nvSpPr>
        <dsp:cNvPr id="0" name=""/>
        <dsp:cNvSpPr/>
      </dsp:nvSpPr>
      <dsp:spPr>
        <a:xfrm>
          <a:off x="3972" y="565722"/>
          <a:ext cx="2709513" cy="4304990"/>
        </a:xfrm>
        <a:prstGeom prst="rect">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PA" sz="1800" kern="1200" dirty="0"/>
            <a:t>La teoría de la Equidad hace énfasis en la Justicia Organizacional: las personas deberían obtener lo que merecen y el resultado de las acciones de cada empleado debe ser equitativo. Y ser percibido como tal. Si esto no sucede el empleado se verá motivado a buscar una solución que lleve a la equidad que busca, según su percepción individual. </a:t>
          </a:r>
        </a:p>
      </dsp:txBody>
      <dsp:txXfrm>
        <a:off x="3972" y="565722"/>
        <a:ext cx="2709513" cy="4304990"/>
      </dsp:txXfrm>
    </dsp:sp>
    <dsp:sp modelId="{F7FBC689-35F3-4ECD-B301-B4440B80FF51}">
      <dsp:nvSpPr>
        <dsp:cNvPr id="0" name=""/>
        <dsp:cNvSpPr/>
      </dsp:nvSpPr>
      <dsp:spPr>
        <a:xfrm>
          <a:off x="2713486" y="561812"/>
          <a:ext cx="2709513" cy="4312811"/>
        </a:xfrm>
        <a:prstGeom prst="rect">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PA" sz="1800" kern="1200" dirty="0"/>
            <a:t>La teoría de las Expectativas le da mayor crédito racional a los empleados ya que supone que la humanidad busca siempre maximizar las utilidades y evitar el sufrimiento. Asume que el individuo tiene sus preferencias claras y que puede decidir qué tanto tiene que trabajar y qué tan importante son para él las recompensas que su trabajo le ganaran. </a:t>
          </a:r>
        </a:p>
      </dsp:txBody>
      <dsp:txXfrm>
        <a:off x="2713486" y="561812"/>
        <a:ext cx="2709513" cy="4312811"/>
      </dsp:txXfrm>
    </dsp:sp>
    <dsp:sp modelId="{772F4FC7-9555-4CC7-9F90-65966A9E02A1}">
      <dsp:nvSpPr>
        <dsp:cNvPr id="0" name=""/>
        <dsp:cNvSpPr/>
      </dsp:nvSpPr>
      <dsp:spPr>
        <a:xfrm>
          <a:off x="5423000" y="563767"/>
          <a:ext cx="2709513" cy="4308901"/>
        </a:xfrm>
        <a:prstGeom prst="rect">
          <a:avLst/>
        </a:prstGeom>
        <a:solidFill>
          <a:srgbClr val="5D73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PA" sz="1800" kern="1200" dirty="0"/>
            <a:t>La teoría de la Definición de Objetivos o Metas es llamada “teoría” pero de acuerdo con su creador Edwin Locke la misma es más una técnica que una teoría formal. La ventaja de esta teoría es que enfatiza que la retroalimentación, como conocimiento obtenido de los resultados, ayuda a que el empleado mejore. </a:t>
          </a:r>
        </a:p>
      </dsp:txBody>
      <dsp:txXfrm>
        <a:off x="5423000" y="563767"/>
        <a:ext cx="2709513" cy="4308901"/>
      </dsp:txXfrm>
    </dsp:sp>
    <dsp:sp modelId="{76488F38-A6D7-4344-9555-821617AC9A53}">
      <dsp:nvSpPr>
        <dsp:cNvPr id="0" name=""/>
        <dsp:cNvSpPr/>
      </dsp:nvSpPr>
      <dsp:spPr>
        <a:xfrm>
          <a:off x="0" y="4654985"/>
          <a:ext cx="8136487" cy="350375"/>
        </a:xfrm>
        <a:prstGeom prst="rect">
          <a:avLst/>
        </a:prstGeom>
        <a:solidFill>
          <a:srgbClr val="5D7373"/>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05.09.2024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46036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05.09.2024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264663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05.09.2024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2947111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05.09.2024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87467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05.09.2024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362536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DFAF59-80FD-42F8-B77B-6179688B7234}" type="datetimeFigureOut">
              <a:rPr lang="de-DE" smtClean="0"/>
              <a:t>05.09.2024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379403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DFAF59-80FD-42F8-B77B-6179688B7234}" type="datetimeFigureOut">
              <a:rPr lang="de-DE" smtClean="0"/>
              <a:t>05.09.2024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341377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DFAF59-80FD-42F8-B77B-6179688B7234}" type="datetimeFigureOut">
              <a:rPr lang="de-DE" smtClean="0"/>
              <a:t>05.09.2024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244033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05.09.2024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306195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05.09.2024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36160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05.09.2024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‹Nº›</a:t>
            </a:fld>
            <a:endParaRPr lang="de-DE"/>
          </a:p>
        </p:txBody>
      </p:sp>
    </p:spTree>
    <p:extLst>
      <p:ext uri="{BB962C8B-B14F-4D97-AF65-F5344CB8AC3E}">
        <p14:creationId xmlns:p14="http://schemas.microsoft.com/office/powerpoint/2010/main" val="112689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EF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FAF59-80FD-42F8-B77B-6179688B7234}" type="datetimeFigureOut">
              <a:rPr lang="de-DE" smtClean="0"/>
              <a:t>05.09.2024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89FD0-501B-4C6F-9CB2-8996B7BF4EFE}" type="slidenum">
              <a:rPr lang="de-DE" smtClean="0"/>
              <a:t>‹Nº›</a:t>
            </a:fld>
            <a:endParaRPr lang="de-DE"/>
          </a:p>
        </p:txBody>
      </p:sp>
    </p:spTree>
    <p:extLst>
      <p:ext uri="{BB962C8B-B14F-4D97-AF65-F5344CB8AC3E}">
        <p14:creationId xmlns:p14="http://schemas.microsoft.com/office/powerpoint/2010/main" val="3731875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monografias.com/trabajos82/a-satisfaccion-laboral-y-productividad-empresas-ambato-a/image002.jpg"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tivación laboral: técnicas | Blog Santander Open Academy">
            <a:extLst>
              <a:ext uri="{FF2B5EF4-FFF2-40B4-BE49-F238E27FC236}">
                <a16:creationId xmlns:a16="http://schemas.microsoft.com/office/drawing/2014/main" id="{E116EEDF-A38C-854C-6F9B-C779F3337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042" y="1290233"/>
            <a:ext cx="8990431" cy="643717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9EB0FD16-689C-476C-8309-C7173C257513}"/>
              </a:ext>
            </a:extLst>
          </p:cNvPr>
          <p:cNvSpPr txBox="1"/>
          <p:nvPr/>
        </p:nvSpPr>
        <p:spPr>
          <a:xfrm>
            <a:off x="2972351" y="0"/>
            <a:ext cx="9286312" cy="1323439"/>
          </a:xfrm>
          <a:prstGeom prst="rect">
            <a:avLst/>
          </a:prstGeom>
          <a:noFill/>
        </p:spPr>
        <p:txBody>
          <a:bodyPr wrap="square" rtlCol="0">
            <a:spAutoFit/>
          </a:bodyPr>
          <a:lstStyle/>
          <a:p>
            <a:pPr algn="ctr"/>
            <a:r>
              <a:rPr lang="en-US" sz="4000" dirty="0" err="1">
                <a:solidFill>
                  <a:srgbClr val="FF5969"/>
                </a:solidFill>
                <a:latin typeface="Amasis MT Pro Black" panose="020F0502020204030204" pitchFamily="18" charset="0"/>
              </a:rPr>
              <a:t>Análisis</a:t>
            </a:r>
            <a:r>
              <a:rPr lang="en-US" sz="4000" dirty="0">
                <a:solidFill>
                  <a:srgbClr val="FF5969"/>
                </a:solidFill>
                <a:latin typeface="Amasis MT Pro Black" panose="020F0502020204030204" pitchFamily="18" charset="0"/>
              </a:rPr>
              <a:t> de las </a:t>
            </a:r>
            <a:r>
              <a:rPr lang="en-US" sz="4000" dirty="0" err="1">
                <a:solidFill>
                  <a:srgbClr val="FF5969"/>
                </a:solidFill>
                <a:latin typeface="Amasis MT Pro Black" panose="020F0502020204030204" pitchFamily="18" charset="0"/>
              </a:rPr>
              <a:t>Teorías</a:t>
            </a:r>
            <a:r>
              <a:rPr lang="en-US" sz="4000" dirty="0">
                <a:solidFill>
                  <a:srgbClr val="FF5969"/>
                </a:solidFill>
                <a:latin typeface="Amasis MT Pro Black" panose="020F0502020204030204" pitchFamily="18" charset="0"/>
              </a:rPr>
              <a:t> de la </a:t>
            </a:r>
            <a:r>
              <a:rPr lang="en-US" sz="4000" dirty="0" err="1">
                <a:solidFill>
                  <a:srgbClr val="FF5969"/>
                </a:solidFill>
                <a:latin typeface="Amasis MT Pro Black" panose="020F0502020204030204" pitchFamily="18" charset="0"/>
              </a:rPr>
              <a:t>Motivación</a:t>
            </a:r>
            <a:endParaRPr lang="en-US" sz="4000" dirty="0">
              <a:solidFill>
                <a:srgbClr val="FF5969"/>
              </a:solidFill>
              <a:latin typeface="Amasis MT Pro Black" panose="020F0502020204030204" pitchFamily="18" charset="0"/>
            </a:endParaRPr>
          </a:p>
        </p:txBody>
      </p:sp>
      <p:grpSp>
        <p:nvGrpSpPr>
          <p:cNvPr id="19" name="Group 18">
            <a:extLst>
              <a:ext uri="{FF2B5EF4-FFF2-40B4-BE49-F238E27FC236}">
                <a16:creationId xmlns:a16="http://schemas.microsoft.com/office/drawing/2014/main" id="{C8A16B82-6A3C-46F5-8D32-072FDF89864A}"/>
              </a:ext>
            </a:extLst>
          </p:cNvPr>
          <p:cNvGrpSpPr/>
          <p:nvPr/>
        </p:nvGrpSpPr>
        <p:grpSpPr>
          <a:xfrm>
            <a:off x="-9302800" y="0"/>
            <a:ext cx="12482920" cy="6858000"/>
            <a:chOff x="-290920" y="0"/>
            <a:chExt cx="12482920" cy="6858000"/>
          </a:xfrm>
        </p:grpSpPr>
        <p:sp>
          <p:nvSpPr>
            <p:cNvPr id="20" name="Rectangle 19">
              <a:extLst>
                <a:ext uri="{FF2B5EF4-FFF2-40B4-BE49-F238E27FC236}">
                  <a16:creationId xmlns:a16="http://schemas.microsoft.com/office/drawing/2014/main" id="{2F391CEE-E392-4A9D-BD11-6954B994FB42}"/>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7AC43ACA-5000-40E2-80D3-19833F9F1A3F}"/>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E022673-C77C-4E8F-AF41-8B283703E87E}"/>
                </a:ext>
              </a:extLst>
            </p:cNvPr>
            <p:cNvSpPr txBox="1"/>
            <p:nvPr/>
          </p:nvSpPr>
          <p:spPr>
            <a:xfrm rot="16200000">
              <a:off x="10872792" y="3225512"/>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pic>
          <p:nvPicPr>
            <p:cNvPr id="23" name="Picture 22">
              <a:extLst>
                <a:ext uri="{FF2B5EF4-FFF2-40B4-BE49-F238E27FC236}">
                  <a16:creationId xmlns:a16="http://schemas.microsoft.com/office/drawing/2014/main" id="{E8AD023B-AE8D-405F-90E6-27B0D47079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24" name="Group 23">
            <a:extLst>
              <a:ext uri="{FF2B5EF4-FFF2-40B4-BE49-F238E27FC236}">
                <a16:creationId xmlns:a16="http://schemas.microsoft.com/office/drawing/2014/main" id="{69A27401-3327-4871-86AC-B461CA62C3AC}"/>
              </a:ext>
            </a:extLst>
          </p:cNvPr>
          <p:cNvGrpSpPr/>
          <p:nvPr/>
        </p:nvGrpSpPr>
        <p:grpSpPr>
          <a:xfrm>
            <a:off x="-8798784" y="0"/>
            <a:ext cx="11447501" cy="6858000"/>
            <a:chOff x="213096" y="0"/>
            <a:chExt cx="11447501" cy="6858000"/>
          </a:xfrm>
        </p:grpSpPr>
        <p:sp>
          <p:nvSpPr>
            <p:cNvPr id="25" name="Rectangle 24">
              <a:extLst>
                <a:ext uri="{FF2B5EF4-FFF2-40B4-BE49-F238E27FC236}">
                  <a16:creationId xmlns:a16="http://schemas.microsoft.com/office/drawing/2014/main" id="{706C029B-A799-4206-A656-A006D8F83990}"/>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63328131-EC42-4D6D-A247-91FD3D23E58C}"/>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3A728384-87ED-4E87-8F78-97EB653FDC67}"/>
                </a:ext>
              </a:extLst>
            </p:cNvPr>
            <p:cNvSpPr txBox="1"/>
            <p:nvPr/>
          </p:nvSpPr>
          <p:spPr>
            <a:xfrm rot="16200000">
              <a:off x="9786231" y="3225513"/>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pic>
          <p:nvPicPr>
            <p:cNvPr id="28" name="Picture 27">
              <a:extLst>
                <a:ext uri="{FF2B5EF4-FFF2-40B4-BE49-F238E27FC236}">
                  <a16:creationId xmlns:a16="http://schemas.microsoft.com/office/drawing/2014/main" id="{2B44F548-697F-412D-9B99-861C27246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29" name="Group 28">
            <a:extLst>
              <a:ext uri="{FF2B5EF4-FFF2-40B4-BE49-F238E27FC236}">
                <a16:creationId xmlns:a16="http://schemas.microsoft.com/office/drawing/2014/main" id="{C0099890-786A-4F87-960D-5DADE5168909}"/>
              </a:ext>
            </a:extLst>
          </p:cNvPr>
          <p:cNvGrpSpPr/>
          <p:nvPr/>
        </p:nvGrpSpPr>
        <p:grpSpPr>
          <a:xfrm>
            <a:off x="-7847639" y="0"/>
            <a:ext cx="9961092" cy="6858000"/>
            <a:chOff x="491575" y="0"/>
            <a:chExt cx="9961092" cy="6858000"/>
          </a:xfrm>
        </p:grpSpPr>
        <p:sp>
          <p:nvSpPr>
            <p:cNvPr id="30" name="Rectangle 29">
              <a:extLst>
                <a:ext uri="{FF2B5EF4-FFF2-40B4-BE49-F238E27FC236}">
                  <a16:creationId xmlns:a16="http://schemas.microsoft.com/office/drawing/2014/main" id="{CE9AAB1E-3A13-4745-A574-9EE6806378C9}"/>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1BC0F905-3F71-4932-B130-39D508C4D117}"/>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93EC5869-A976-4328-A864-2BB04E7E7BFC}"/>
                </a:ext>
              </a:extLst>
            </p:cNvPr>
            <p:cNvSpPr txBox="1"/>
            <p:nvPr/>
          </p:nvSpPr>
          <p:spPr>
            <a:xfrm rot="16200000">
              <a:off x="9117129" y="3220389"/>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pic>
          <p:nvPicPr>
            <p:cNvPr id="33" name="Picture 32">
              <a:extLst>
                <a:ext uri="{FF2B5EF4-FFF2-40B4-BE49-F238E27FC236}">
                  <a16:creationId xmlns:a16="http://schemas.microsoft.com/office/drawing/2014/main" id="{7C8E4AB7-ADC0-4FEE-AE7A-994F5DAD3F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34" name="Group 33">
            <a:extLst>
              <a:ext uri="{FF2B5EF4-FFF2-40B4-BE49-F238E27FC236}">
                <a16:creationId xmlns:a16="http://schemas.microsoft.com/office/drawing/2014/main" id="{0E4F6447-6163-4D6A-A8D2-BD63B6CB3A42}"/>
              </a:ext>
            </a:extLst>
          </p:cNvPr>
          <p:cNvGrpSpPr/>
          <p:nvPr/>
        </p:nvGrpSpPr>
        <p:grpSpPr>
          <a:xfrm>
            <a:off x="-7985197" y="0"/>
            <a:ext cx="9574094" cy="6858000"/>
            <a:chOff x="491575" y="0"/>
            <a:chExt cx="9574094" cy="6858000"/>
          </a:xfrm>
        </p:grpSpPr>
        <p:sp>
          <p:nvSpPr>
            <p:cNvPr id="35" name="Rectangle 34">
              <a:extLst>
                <a:ext uri="{FF2B5EF4-FFF2-40B4-BE49-F238E27FC236}">
                  <a16:creationId xmlns:a16="http://schemas.microsoft.com/office/drawing/2014/main" id="{5CB8CB55-9DEC-4367-900E-7257FE1B874F}"/>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DBAEDD6-7153-4AFF-BDC7-5A225B4B5642}"/>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12F9D37B-DE70-4087-8A7F-BBA0BAF5B6CF}"/>
                </a:ext>
              </a:extLst>
            </p:cNvPr>
            <p:cNvSpPr txBox="1"/>
            <p:nvPr/>
          </p:nvSpPr>
          <p:spPr>
            <a:xfrm rot="16200000">
              <a:off x="8746453" y="3220388"/>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pic>
          <p:nvPicPr>
            <p:cNvPr id="38" name="Picture 37">
              <a:extLst>
                <a:ext uri="{FF2B5EF4-FFF2-40B4-BE49-F238E27FC236}">
                  <a16:creationId xmlns:a16="http://schemas.microsoft.com/office/drawing/2014/main" id="{6FA13E8D-3FCC-4EC2-BD8C-6CE7CA0EC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39" name="Rectangle 38">
            <a:extLst>
              <a:ext uri="{FF2B5EF4-FFF2-40B4-BE49-F238E27FC236}">
                <a16:creationId xmlns:a16="http://schemas.microsoft.com/office/drawing/2014/main" id="{71382190-201C-4BAE-91F3-296A26671C96}"/>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FD3EE0D-FD02-4885-9AC0-03F414A9888F}"/>
              </a:ext>
            </a:extLst>
          </p:cNvPr>
          <p:cNvGrpSpPr/>
          <p:nvPr/>
        </p:nvGrpSpPr>
        <p:grpSpPr>
          <a:xfrm>
            <a:off x="-7638543" y="-1"/>
            <a:ext cx="8692331" cy="6858000"/>
            <a:chOff x="718505" y="-1"/>
            <a:chExt cx="8692331" cy="6858000"/>
          </a:xfrm>
        </p:grpSpPr>
        <p:sp>
          <p:nvSpPr>
            <p:cNvPr id="41" name="Rectangle 40">
              <a:extLst>
                <a:ext uri="{FF2B5EF4-FFF2-40B4-BE49-F238E27FC236}">
                  <a16:creationId xmlns:a16="http://schemas.microsoft.com/office/drawing/2014/main" id="{60A9D552-2EF0-4DB4-9DC6-F52F2FD55E3C}"/>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A27D1F1-923F-4591-A07A-39E775B734F9}"/>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0E895421-2372-4C7F-93D2-3B0353A6E7BD}"/>
                </a:ext>
              </a:extLst>
            </p:cNvPr>
            <p:cNvSpPr txBox="1"/>
            <p:nvPr/>
          </p:nvSpPr>
          <p:spPr>
            <a:xfrm rot="16200000">
              <a:off x="7816611"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pic>
          <p:nvPicPr>
            <p:cNvPr id="44" name="Picture 43">
              <a:extLst>
                <a:ext uri="{FF2B5EF4-FFF2-40B4-BE49-F238E27FC236}">
                  <a16:creationId xmlns:a16="http://schemas.microsoft.com/office/drawing/2014/main" id="{1A9D6167-F7B8-4BFF-8BC5-2D13EF0CF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45" name="Group 44">
            <a:extLst>
              <a:ext uri="{FF2B5EF4-FFF2-40B4-BE49-F238E27FC236}">
                <a16:creationId xmlns:a16="http://schemas.microsoft.com/office/drawing/2014/main" id="{76789F00-2688-429D-926C-15F83152FDBE}"/>
              </a:ext>
            </a:extLst>
          </p:cNvPr>
          <p:cNvGrpSpPr/>
          <p:nvPr/>
        </p:nvGrpSpPr>
        <p:grpSpPr>
          <a:xfrm>
            <a:off x="-9395082" y="-1"/>
            <a:ext cx="9927504" cy="6858000"/>
            <a:chOff x="-9337032" y="-1"/>
            <a:chExt cx="9927504" cy="6858000"/>
          </a:xfrm>
        </p:grpSpPr>
        <p:sp>
          <p:nvSpPr>
            <p:cNvPr id="46" name="Rectangle 45">
              <a:extLst>
                <a:ext uri="{FF2B5EF4-FFF2-40B4-BE49-F238E27FC236}">
                  <a16:creationId xmlns:a16="http://schemas.microsoft.com/office/drawing/2014/main" id="{FF862AB6-114D-4C6A-B849-5A11B3650265}"/>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30105858-8A3E-4676-96A7-18C1A74E36F4}"/>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8A634BD7-1512-45B6-AFE4-1EEA636625CB}"/>
                </a:ext>
              </a:extLst>
            </p:cNvPr>
            <p:cNvSpPr txBox="1"/>
            <p:nvPr/>
          </p:nvSpPr>
          <p:spPr>
            <a:xfrm rot="16200000">
              <a:off x="-108648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pic>
          <p:nvPicPr>
            <p:cNvPr id="49" name="Picture 48">
              <a:extLst>
                <a:ext uri="{FF2B5EF4-FFF2-40B4-BE49-F238E27FC236}">
                  <a16:creationId xmlns:a16="http://schemas.microsoft.com/office/drawing/2014/main" id="{F08704A4-CABE-4989-8BF7-C10A6BB40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Tree>
    <p:extLst>
      <p:ext uri="{BB962C8B-B14F-4D97-AF65-F5344CB8AC3E}">
        <p14:creationId xmlns:p14="http://schemas.microsoft.com/office/powerpoint/2010/main" val="75866100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231195"/>
            <a:ext cx="89154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pic>
        <p:nvPicPr>
          <p:cNvPr id="85" name="84 Imagen"/>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49062" y="1371536"/>
            <a:ext cx="7692508" cy="4064614"/>
          </a:xfrm>
          <a:prstGeom prst="rect">
            <a:avLst/>
          </a:prstGeom>
          <a:noFill/>
          <a:ln>
            <a:solidFill>
              <a:schemeClr val="tx1"/>
            </a:solidFill>
            <a:prstDash val="sysDash"/>
          </a:ln>
        </p:spPr>
      </p:pic>
      <p:sp>
        <p:nvSpPr>
          <p:cNvPr id="39" name="38 Rectángulo"/>
          <p:cNvSpPr/>
          <p:nvPr/>
        </p:nvSpPr>
        <p:spPr>
          <a:xfrm>
            <a:off x="1733550" y="1813566"/>
            <a:ext cx="7276441" cy="1009650"/>
          </a:xfrm>
          <a:prstGeom prst="rect">
            <a:avLst/>
          </a:prstGeom>
          <a:noFill/>
          <a:ln w="57150">
            <a:solidFill>
              <a:srgbClr val="FF5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1453208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231195"/>
            <a:ext cx="89154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2" name="1 Rectángulo"/>
          <p:cNvSpPr/>
          <p:nvPr/>
        </p:nvSpPr>
        <p:spPr>
          <a:xfrm>
            <a:off x="1357108" y="5104551"/>
            <a:ext cx="7918183" cy="1015663"/>
          </a:xfrm>
          <a:prstGeom prst="rect">
            <a:avLst/>
          </a:prstGeom>
        </p:spPr>
        <p:txBody>
          <a:bodyPr wrap="square">
            <a:spAutoFit/>
          </a:bodyPr>
          <a:lstStyle/>
          <a:p>
            <a:r>
              <a:rPr lang="es-PA" sz="2000" dirty="0">
                <a:latin typeface="+mj-lt"/>
              </a:rPr>
              <a:t>Éstas parten del principio de que los motivos del comportamiento humano residen en el individuo. La motivación para actuar proviene de las fuerzas internas de cada persona, las cuales la hacen única.</a:t>
            </a:r>
          </a:p>
        </p:txBody>
      </p:sp>
      <p:sp>
        <p:nvSpPr>
          <p:cNvPr id="36" name="1 Título"/>
          <p:cNvSpPr txBox="1">
            <a:spLocks/>
          </p:cNvSpPr>
          <p:nvPr/>
        </p:nvSpPr>
        <p:spPr>
          <a:xfrm>
            <a:off x="1227450" y="951202"/>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338" y="1803989"/>
            <a:ext cx="3135722" cy="3135722"/>
          </a:xfrm>
          <a:prstGeom prst="rect">
            <a:avLst/>
          </a:prstGeom>
        </p:spPr>
      </p:pic>
    </p:spTree>
    <p:extLst>
      <p:ext uri="{BB962C8B-B14F-4D97-AF65-F5344CB8AC3E}">
        <p14:creationId xmlns:p14="http://schemas.microsoft.com/office/powerpoint/2010/main" val="5536039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graphicFrame>
        <p:nvGraphicFramePr>
          <p:cNvPr id="3" name="2 Diagrama"/>
          <p:cNvGraphicFramePr/>
          <p:nvPr>
            <p:extLst>
              <p:ext uri="{D42A27DB-BD31-4B8C-83A1-F6EECF244321}">
                <p14:modId xmlns:p14="http://schemas.microsoft.com/office/powerpoint/2010/main" val="3048957551"/>
              </p:ext>
            </p:extLst>
          </p:nvPr>
        </p:nvGraphicFramePr>
        <p:xfrm>
          <a:off x="704850" y="1846556"/>
          <a:ext cx="8481569" cy="4171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Rectángulo"/>
          <p:cNvSpPr/>
          <p:nvPr/>
        </p:nvSpPr>
        <p:spPr>
          <a:xfrm>
            <a:off x="1885950" y="4591051"/>
            <a:ext cx="6286500" cy="1200329"/>
          </a:xfrm>
          <a:prstGeom prst="rect">
            <a:avLst/>
          </a:prstGeom>
          <a:noFill/>
          <a:ln w="76200">
            <a:solidFill>
              <a:srgbClr val="5D7373"/>
            </a:solidFill>
          </a:ln>
        </p:spPr>
        <p:txBody>
          <a:bodyPr wrap="square" lIns="91440" tIns="45720" rIns="91440" bIns="45720">
            <a:spAutoFit/>
          </a:bodyPr>
          <a:lstStyle/>
          <a:p>
            <a:pPr algn="ctr"/>
            <a:r>
              <a:rPr lang="es-E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NECESIDADES DE ORDEN INFERIOR</a:t>
            </a:r>
          </a:p>
        </p:txBody>
      </p:sp>
      <p:sp>
        <p:nvSpPr>
          <p:cNvPr id="41" name="40 Rectángulo"/>
          <p:cNvSpPr/>
          <p:nvPr/>
        </p:nvSpPr>
        <p:spPr>
          <a:xfrm>
            <a:off x="3333750" y="2228158"/>
            <a:ext cx="3390900" cy="1754326"/>
          </a:xfrm>
          <a:prstGeom prst="rect">
            <a:avLst/>
          </a:prstGeom>
          <a:noFill/>
          <a:ln w="76200">
            <a:solidFill>
              <a:srgbClr val="5D7373"/>
            </a:solidFill>
          </a:ln>
        </p:spPr>
        <p:txBody>
          <a:bodyPr wrap="square" lIns="91440" tIns="45720" rIns="91440" bIns="45720">
            <a:spAutoFit/>
          </a:bodyPr>
          <a:lstStyle/>
          <a:p>
            <a:pPr algn="ctr"/>
            <a:r>
              <a:rPr lang="es-E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NECESIDADES DE ORDEN SUPERIOR</a:t>
            </a:r>
          </a:p>
        </p:txBody>
      </p:sp>
    </p:spTree>
    <p:extLst>
      <p:ext uri="{BB962C8B-B14F-4D97-AF65-F5344CB8AC3E}">
        <p14:creationId xmlns:p14="http://schemas.microsoft.com/office/powerpoint/2010/main" val="18080626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36" grpId="0"/>
      <p:bldP spid="37" grpId="0"/>
      <p:bldGraphic spid="3" grpId="0">
        <p:bldAsOne/>
      </p:bldGraphic>
      <p:bldP spid="2"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2019587" y="4368106"/>
            <a:ext cx="6096000" cy="1938992"/>
          </a:xfrm>
          <a:prstGeom prst="rect">
            <a:avLst/>
          </a:prstGeom>
        </p:spPr>
        <p:txBody>
          <a:bodyPr>
            <a:spAutoFit/>
          </a:bodyPr>
          <a:lstStyle/>
          <a:p>
            <a:pPr lvl="0" algn="just"/>
            <a:r>
              <a:rPr lang="es-PA" sz="2000" b="1" dirty="0">
                <a:latin typeface="+mj-lt"/>
              </a:rPr>
              <a:t>Las necesidades fisiológicas</a:t>
            </a:r>
            <a:r>
              <a:rPr lang="es-PA" sz="2000" dirty="0">
                <a:latin typeface="+mj-lt"/>
              </a:rPr>
              <a:t> son las básicas como la alimentación, bebida, habitación y protección contra el dolor o el sufrimiento. También se les llama necesidades biológicas y exigen satisfacción cíclica y reiterada para garantizar la supervivencia del individuo. Incluyen hambre, sed, cobijo, sexo y otras necesidades corporales.</a:t>
            </a:r>
          </a:p>
        </p:txBody>
      </p:sp>
      <p:graphicFrame>
        <p:nvGraphicFramePr>
          <p:cNvPr id="39" name="38 Diagrama"/>
          <p:cNvGraphicFramePr/>
          <p:nvPr>
            <p:extLst>
              <p:ext uri="{D42A27DB-BD31-4B8C-83A1-F6EECF244321}">
                <p14:modId xmlns:p14="http://schemas.microsoft.com/office/powerpoint/2010/main" val="1130480733"/>
              </p:ext>
            </p:extLst>
          </p:nvPr>
        </p:nvGraphicFramePr>
        <p:xfrm>
          <a:off x="704851" y="1846556"/>
          <a:ext cx="5810250" cy="217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52130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2019587" y="4368106"/>
            <a:ext cx="6096000" cy="2246769"/>
          </a:xfrm>
          <a:prstGeom prst="rect">
            <a:avLst/>
          </a:prstGeom>
        </p:spPr>
        <p:txBody>
          <a:bodyPr>
            <a:spAutoFit/>
          </a:bodyPr>
          <a:lstStyle/>
          <a:p>
            <a:pPr algn="just"/>
            <a:r>
              <a:rPr lang="es-PA" sz="2000" b="1" dirty="0">
                <a:latin typeface="+mj-lt"/>
              </a:rPr>
              <a:t>Las necesidades de seguridad</a:t>
            </a:r>
            <a:r>
              <a:rPr lang="es-PA" sz="2000" dirty="0">
                <a:latin typeface="+mj-lt"/>
              </a:rPr>
              <a:t> son las relacionadas con estar libre de peligros (reales o imaginarios) y estar protegido contra amenazas externas o del entorno. También están estrechamente relacionadas con la supervivencia del individuo. Estas incluyen el cuidado y la protección contra los daños físicos y emocionales.</a:t>
            </a:r>
          </a:p>
          <a:p>
            <a:pPr lvl="0"/>
            <a:endParaRPr lang="es-PA" sz="2000" dirty="0">
              <a:latin typeface="+mj-lt"/>
            </a:endParaRPr>
          </a:p>
        </p:txBody>
      </p:sp>
      <p:graphicFrame>
        <p:nvGraphicFramePr>
          <p:cNvPr id="39" name="38 Diagrama"/>
          <p:cNvGraphicFramePr/>
          <p:nvPr>
            <p:extLst>
              <p:ext uri="{D42A27DB-BD31-4B8C-83A1-F6EECF244321}">
                <p14:modId xmlns:p14="http://schemas.microsoft.com/office/powerpoint/2010/main" val="4005465955"/>
              </p:ext>
            </p:extLst>
          </p:nvPr>
        </p:nvGraphicFramePr>
        <p:xfrm>
          <a:off x="704851" y="1846556"/>
          <a:ext cx="5810250" cy="217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91632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2019587" y="4368106"/>
            <a:ext cx="6096000" cy="1938992"/>
          </a:xfrm>
          <a:prstGeom prst="rect">
            <a:avLst/>
          </a:prstGeom>
        </p:spPr>
        <p:txBody>
          <a:bodyPr>
            <a:spAutoFit/>
          </a:bodyPr>
          <a:lstStyle/>
          <a:p>
            <a:pPr lvl="0" algn="just"/>
            <a:r>
              <a:rPr lang="es-PA" sz="2000" b="1" dirty="0">
                <a:latin typeface="+mj-lt"/>
              </a:rPr>
              <a:t>Las necesidades sociales</a:t>
            </a:r>
            <a:r>
              <a:rPr lang="es-PA" sz="2000" dirty="0">
                <a:latin typeface="+mj-lt"/>
              </a:rPr>
              <a:t> son las de la persona en sociedad como amistad, participación, pertenencia a grupos, amor y afecto. Están relacionadas con la vida del individuo en sociedad con otras personas y con el deseo de dar y recibir afecto. </a:t>
            </a:r>
          </a:p>
          <a:p>
            <a:pPr lvl="0"/>
            <a:endParaRPr lang="es-PA" sz="2000" dirty="0">
              <a:latin typeface="+mj-lt"/>
            </a:endParaRPr>
          </a:p>
        </p:txBody>
      </p:sp>
      <p:graphicFrame>
        <p:nvGraphicFramePr>
          <p:cNvPr id="39" name="38 Diagrama"/>
          <p:cNvGraphicFramePr/>
          <p:nvPr>
            <p:extLst>
              <p:ext uri="{D42A27DB-BD31-4B8C-83A1-F6EECF244321}">
                <p14:modId xmlns:p14="http://schemas.microsoft.com/office/powerpoint/2010/main" val="293668128"/>
              </p:ext>
            </p:extLst>
          </p:nvPr>
        </p:nvGraphicFramePr>
        <p:xfrm>
          <a:off x="704851" y="1846556"/>
          <a:ext cx="5810250" cy="217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675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2019587" y="4368106"/>
            <a:ext cx="6096000" cy="1323439"/>
          </a:xfrm>
          <a:prstGeom prst="rect">
            <a:avLst/>
          </a:prstGeom>
        </p:spPr>
        <p:txBody>
          <a:bodyPr>
            <a:spAutoFit/>
          </a:bodyPr>
          <a:lstStyle/>
          <a:p>
            <a:pPr algn="just"/>
            <a:r>
              <a:rPr lang="es-PA" sz="2000" b="1" dirty="0">
                <a:latin typeface="+mj-lt"/>
              </a:rPr>
              <a:t>Las necesidades de estima</a:t>
            </a:r>
            <a:r>
              <a:rPr lang="es-PA" sz="2000" dirty="0">
                <a:latin typeface="+mj-lt"/>
              </a:rPr>
              <a:t> son las relacionadas con la forma en que una persona se percibe y evalúa, como la autoestima, el amor propio y la confianza en uno mismo</a:t>
            </a:r>
            <a:r>
              <a:rPr lang="es-PA" sz="2000" dirty="0"/>
              <a:t>.</a:t>
            </a:r>
          </a:p>
          <a:p>
            <a:pPr lvl="0"/>
            <a:endParaRPr lang="es-PA" sz="2000" dirty="0">
              <a:latin typeface="+mj-lt"/>
            </a:endParaRPr>
          </a:p>
        </p:txBody>
      </p:sp>
      <p:graphicFrame>
        <p:nvGraphicFramePr>
          <p:cNvPr id="39" name="38 Diagrama"/>
          <p:cNvGraphicFramePr/>
          <p:nvPr>
            <p:extLst>
              <p:ext uri="{D42A27DB-BD31-4B8C-83A1-F6EECF244321}">
                <p14:modId xmlns:p14="http://schemas.microsoft.com/office/powerpoint/2010/main" val="4026200455"/>
              </p:ext>
            </p:extLst>
          </p:nvPr>
        </p:nvGraphicFramePr>
        <p:xfrm>
          <a:off x="704851" y="1846556"/>
          <a:ext cx="5810250" cy="217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30023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1371600" y="4368106"/>
            <a:ext cx="6743987" cy="1938992"/>
          </a:xfrm>
          <a:prstGeom prst="rect">
            <a:avLst/>
          </a:prstGeom>
        </p:spPr>
        <p:txBody>
          <a:bodyPr wrap="square">
            <a:spAutoFit/>
          </a:bodyPr>
          <a:lstStyle/>
          <a:p>
            <a:pPr lvl="0" algn="just"/>
            <a:r>
              <a:rPr lang="es-PA" sz="2000" b="1" dirty="0">
                <a:latin typeface="+mj-lt"/>
              </a:rPr>
              <a:t>Las necesidades de autorrealización</a:t>
            </a:r>
            <a:r>
              <a:rPr lang="es-PA" sz="2000" dirty="0">
                <a:latin typeface="+mj-lt"/>
              </a:rPr>
              <a:t> son las más elevadas del ser humano y lo llevan a realizarse mediante el desarrollo de sus aptitudes y capacidades. Son las necesidades humanas que se encuentran en la parte más alta de la pirámide y reflejan el esfuerzo de cada persona por alcanzar su potencial y desarrollarse continuamente a lo largo de la vida. </a:t>
            </a:r>
          </a:p>
        </p:txBody>
      </p:sp>
      <p:graphicFrame>
        <p:nvGraphicFramePr>
          <p:cNvPr id="39" name="38 Diagrama"/>
          <p:cNvGraphicFramePr/>
          <p:nvPr>
            <p:extLst>
              <p:ext uri="{D42A27DB-BD31-4B8C-83A1-F6EECF244321}">
                <p14:modId xmlns:p14="http://schemas.microsoft.com/office/powerpoint/2010/main" val="922079053"/>
              </p:ext>
            </p:extLst>
          </p:nvPr>
        </p:nvGraphicFramePr>
        <p:xfrm>
          <a:off x="704851" y="1846556"/>
          <a:ext cx="5810250" cy="217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5993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1068112" y="1795396"/>
            <a:ext cx="7618688" cy="2862322"/>
          </a:xfrm>
          <a:prstGeom prst="rect">
            <a:avLst/>
          </a:prstGeom>
        </p:spPr>
        <p:txBody>
          <a:bodyPr wrap="square">
            <a:spAutoFit/>
          </a:bodyPr>
          <a:lstStyle/>
          <a:p>
            <a:pPr lvl="0" algn="just"/>
            <a:r>
              <a:rPr lang="es-PA" sz="2000" dirty="0">
                <a:latin typeface="+mj-lt"/>
              </a:rPr>
              <a:t>Conforme se satisface lo bastante cada una de estas necesidades, la siguiente se vuelve dominante. </a:t>
            </a:r>
          </a:p>
          <a:p>
            <a:pPr lvl="0" algn="just"/>
            <a:endParaRPr lang="es-PA" sz="2000" dirty="0">
              <a:latin typeface="+mj-lt"/>
            </a:endParaRPr>
          </a:p>
          <a:p>
            <a:pPr lvl="0" algn="just"/>
            <a:r>
              <a:rPr lang="es-PA" sz="2000" dirty="0">
                <a:latin typeface="+mj-lt"/>
              </a:rPr>
              <a:t>Desde el punto de vista de motivación, la teoría afirma que si bien ninguna necesidad se satisface por completo, aquella que se cubre en lo sustancial deja de motivar. Así que de acuerdo con </a:t>
            </a:r>
            <a:r>
              <a:rPr lang="es-PA" sz="2000" dirty="0" err="1">
                <a:latin typeface="+mj-lt"/>
              </a:rPr>
              <a:t>Maslow</a:t>
            </a:r>
            <a:r>
              <a:rPr lang="es-PA" sz="2000" dirty="0">
                <a:latin typeface="+mj-lt"/>
              </a:rPr>
              <a:t>, si usted desea motivar a alguien, necesita entender en qué nivel de la jerarquía se encuentra esa persona y centrarse en satisfacer las necesidades de ese nivel o las superiores.</a:t>
            </a:r>
          </a:p>
        </p:txBody>
      </p:sp>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644" y="4645193"/>
            <a:ext cx="2547527" cy="1805560"/>
          </a:xfrm>
          <a:prstGeom prst="rect">
            <a:avLst/>
          </a:prstGeom>
        </p:spPr>
      </p:pic>
    </p:spTree>
    <p:extLst>
      <p:ext uri="{BB962C8B-B14F-4D97-AF65-F5344CB8AC3E}">
        <p14:creationId xmlns:p14="http://schemas.microsoft.com/office/powerpoint/2010/main" val="1590418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1049062" y="1732467"/>
            <a:ext cx="7618688" cy="400110"/>
          </a:xfrm>
          <a:prstGeom prst="rect">
            <a:avLst/>
          </a:prstGeom>
        </p:spPr>
        <p:txBody>
          <a:bodyPr wrap="square">
            <a:spAutoFit/>
          </a:bodyPr>
          <a:lstStyle/>
          <a:p>
            <a:pPr lvl="0" algn="just"/>
            <a:r>
              <a:rPr lang="es-PA" sz="2000" b="1" i="1" dirty="0">
                <a:latin typeface="+mj-lt"/>
              </a:rPr>
              <a:t>Argumentos: </a:t>
            </a:r>
          </a:p>
        </p:txBody>
      </p:sp>
      <p:sp>
        <p:nvSpPr>
          <p:cNvPr id="41" name="40 Rectángulo"/>
          <p:cNvSpPr/>
          <p:nvPr/>
        </p:nvSpPr>
        <p:spPr>
          <a:xfrm>
            <a:off x="858562" y="2191605"/>
            <a:ext cx="3065738" cy="707886"/>
          </a:xfrm>
          <a:prstGeom prst="rect">
            <a:avLst/>
          </a:prstGeom>
        </p:spPr>
        <p:txBody>
          <a:bodyPr wrap="square">
            <a:spAutoFit/>
          </a:bodyPr>
          <a:lstStyle/>
          <a:p>
            <a:pPr lvl="0" algn="just"/>
            <a:r>
              <a:rPr lang="es-PA" sz="2000" dirty="0">
                <a:latin typeface="+mj-lt"/>
              </a:rPr>
              <a:t>1. Necesidad satisfecha no motiva el comportamiento. </a:t>
            </a:r>
          </a:p>
        </p:txBody>
      </p:sp>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l="23780" r="10703"/>
          <a:stretch/>
        </p:blipFill>
        <p:spPr>
          <a:xfrm>
            <a:off x="1456217" y="3015957"/>
            <a:ext cx="1870427" cy="1524231"/>
          </a:xfrm>
          <a:prstGeom prst="rect">
            <a:avLst/>
          </a:prstGeom>
        </p:spPr>
      </p:pic>
      <p:sp>
        <p:nvSpPr>
          <p:cNvPr id="42" name="41 Rectángulo"/>
          <p:cNvSpPr/>
          <p:nvPr/>
        </p:nvSpPr>
        <p:spPr>
          <a:xfrm>
            <a:off x="858562" y="4869053"/>
            <a:ext cx="4736791" cy="400110"/>
          </a:xfrm>
          <a:prstGeom prst="rect">
            <a:avLst/>
          </a:prstGeom>
        </p:spPr>
        <p:txBody>
          <a:bodyPr wrap="square">
            <a:spAutoFit/>
          </a:bodyPr>
          <a:lstStyle/>
          <a:p>
            <a:pPr lvl="0" algn="just"/>
            <a:r>
              <a:rPr lang="es-PA" sz="2000" dirty="0">
                <a:latin typeface="+mj-lt"/>
              </a:rPr>
              <a:t>2.Necesidades fisiológicas innatas. </a:t>
            </a: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785" y="5269163"/>
            <a:ext cx="1283290" cy="1283290"/>
          </a:xfrm>
          <a:prstGeom prst="rect">
            <a:avLst/>
          </a:prstGeom>
        </p:spPr>
      </p:pic>
      <p:sp>
        <p:nvSpPr>
          <p:cNvPr id="44" name="43 Rectángulo"/>
          <p:cNvSpPr/>
          <p:nvPr/>
        </p:nvSpPr>
        <p:spPr>
          <a:xfrm>
            <a:off x="4324350" y="3557275"/>
            <a:ext cx="4218205" cy="400110"/>
          </a:xfrm>
          <a:prstGeom prst="rect">
            <a:avLst/>
          </a:prstGeom>
        </p:spPr>
        <p:txBody>
          <a:bodyPr wrap="square">
            <a:spAutoFit/>
          </a:bodyPr>
          <a:lstStyle/>
          <a:p>
            <a:pPr lvl="0" algn="r"/>
            <a:r>
              <a:rPr lang="es-PA" sz="2000" dirty="0">
                <a:latin typeface="+mj-lt"/>
              </a:rPr>
              <a:t>3. Necesidades se ajustan a la edad. </a:t>
            </a: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312" y="2002534"/>
            <a:ext cx="2240280" cy="1426464"/>
          </a:xfrm>
          <a:prstGeom prst="rect">
            <a:avLst/>
          </a:prstGeom>
        </p:spPr>
      </p:pic>
      <p:sp>
        <p:nvSpPr>
          <p:cNvPr id="46" name="45 Rectángulo"/>
          <p:cNvSpPr/>
          <p:nvPr/>
        </p:nvSpPr>
        <p:spPr>
          <a:xfrm>
            <a:off x="3790950" y="5714390"/>
            <a:ext cx="4482831" cy="1015663"/>
          </a:xfrm>
          <a:prstGeom prst="rect">
            <a:avLst/>
          </a:prstGeom>
        </p:spPr>
        <p:txBody>
          <a:bodyPr wrap="square">
            <a:spAutoFit/>
          </a:bodyPr>
          <a:lstStyle/>
          <a:p>
            <a:pPr lvl="0" algn="r"/>
            <a:r>
              <a:rPr lang="es-PA" sz="2000" dirty="0">
                <a:latin typeface="+mj-lt"/>
              </a:rPr>
              <a:t>4. Controlar necesidades primarias, surge en forma lenta las necesidades secundarias. </a:t>
            </a:r>
          </a:p>
        </p:txBody>
      </p:sp>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3157" y="4254534"/>
            <a:ext cx="2180590" cy="1248149"/>
          </a:xfrm>
          <a:prstGeom prst="rect">
            <a:avLst/>
          </a:prstGeom>
        </p:spPr>
      </p:pic>
    </p:spTree>
    <p:extLst>
      <p:ext uri="{BB962C8B-B14F-4D97-AF65-F5344CB8AC3E}">
        <p14:creationId xmlns:p14="http://schemas.microsoft.com/office/powerpoint/2010/main" val="1520654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anim calcmode="lin" valueType="num">
                                      <p:cBhvr>
                                        <p:cTn id="27" dur="1000" fill="hold"/>
                                        <p:tgtEl>
                                          <p:spTgt spid="42"/>
                                        </p:tgtEl>
                                        <p:attrNameLst>
                                          <p:attrName>ppt_x</p:attrName>
                                        </p:attrNameLst>
                                      </p:cBhvr>
                                      <p:tavLst>
                                        <p:tav tm="0">
                                          <p:val>
                                            <p:strVal val="#ppt_x"/>
                                          </p:val>
                                        </p:tav>
                                        <p:tav tm="100000">
                                          <p:val>
                                            <p:strVal val="#ppt_x"/>
                                          </p:val>
                                        </p:tav>
                                      </p:tavLst>
                                    </p:anim>
                                    <p:anim calcmode="lin" valueType="num">
                                      <p:cBhvr>
                                        <p:cTn id="28" dur="1000" fill="hold"/>
                                        <p:tgtEl>
                                          <p:spTgt spid="42"/>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53" presetClass="entr" presetSubtype="16"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P spid="42" grpId="0"/>
      <p:bldP spid="44"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66ACF4C-6F8C-46FC-8362-2E05C90EEAFA}"/>
              </a:ext>
            </a:extLst>
          </p:cNvPr>
          <p:cNvGrpSpPr/>
          <p:nvPr/>
        </p:nvGrpSpPr>
        <p:grpSpPr>
          <a:xfrm>
            <a:off x="-261892" y="0"/>
            <a:ext cx="12482920" cy="6858000"/>
            <a:chOff x="-261892" y="0"/>
            <a:chExt cx="12482920" cy="6858000"/>
          </a:xfrm>
        </p:grpSpPr>
        <p:sp>
          <p:nvSpPr>
            <p:cNvPr id="51" name="Rectangle 50">
              <a:extLst>
                <a:ext uri="{FF2B5EF4-FFF2-40B4-BE49-F238E27FC236}">
                  <a16:creationId xmlns:a16="http://schemas.microsoft.com/office/drawing/2014/main" id="{4F373113-18F1-4443-9A8E-5EF06C1D2FEA}"/>
                </a:ext>
              </a:extLst>
            </p:cNvPr>
            <p:cNvSpPr/>
            <p:nvPr/>
          </p:nvSpPr>
          <p:spPr>
            <a:xfrm>
              <a:off x="-261892"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8F99D053-FB83-41F1-B2CB-C10918BC99BC}"/>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5A5E18E8-5A3E-4F1D-8254-6193AA55C0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sp>
        <p:nvSpPr>
          <p:cNvPr id="39"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grpSp>
        <p:nvGrpSpPr>
          <p:cNvPr id="45" name="Group 23">
            <a:extLst>
              <a:ext uri="{FF2B5EF4-FFF2-40B4-BE49-F238E27FC236}">
                <a16:creationId xmlns:a16="http://schemas.microsoft.com/office/drawing/2014/main" id="{69A27401-3327-4871-86AC-B461CA62C3AC}"/>
              </a:ext>
            </a:extLst>
          </p:cNvPr>
          <p:cNvGrpSpPr/>
          <p:nvPr/>
        </p:nvGrpSpPr>
        <p:grpSpPr>
          <a:xfrm>
            <a:off x="-8798784" y="0"/>
            <a:ext cx="11447501" cy="6858000"/>
            <a:chOff x="213096" y="0"/>
            <a:chExt cx="11447501" cy="6858000"/>
          </a:xfrm>
        </p:grpSpPr>
        <p:sp>
          <p:nvSpPr>
            <p:cNvPr id="46" name="Rectangle 24">
              <a:extLst>
                <a:ext uri="{FF2B5EF4-FFF2-40B4-BE49-F238E27FC236}">
                  <a16:creationId xmlns:a16="http://schemas.microsoft.com/office/drawing/2014/main" id="{706C029B-A799-4206-A656-A006D8F83990}"/>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25">
              <a:extLst>
                <a:ext uri="{FF2B5EF4-FFF2-40B4-BE49-F238E27FC236}">
                  <a16:creationId xmlns:a16="http://schemas.microsoft.com/office/drawing/2014/main" id="{63328131-EC42-4D6D-A247-91FD3D23E58C}"/>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26">
              <a:extLst>
                <a:ext uri="{FF2B5EF4-FFF2-40B4-BE49-F238E27FC236}">
                  <a16:creationId xmlns:a16="http://schemas.microsoft.com/office/drawing/2014/main" id="{3A728384-87ED-4E87-8F78-97EB653FDC67}"/>
                </a:ext>
              </a:extLst>
            </p:cNvPr>
            <p:cNvSpPr txBox="1"/>
            <p:nvPr/>
          </p:nvSpPr>
          <p:spPr>
            <a:xfrm rot="16200000">
              <a:off x="9786231" y="3225513"/>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pic>
          <p:nvPicPr>
            <p:cNvPr id="49" name="Picture 27">
              <a:extLst>
                <a:ext uri="{FF2B5EF4-FFF2-40B4-BE49-F238E27FC236}">
                  <a16:creationId xmlns:a16="http://schemas.microsoft.com/office/drawing/2014/main" id="{2B44F548-697F-412D-9B99-861C272463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87" name="Group 28">
            <a:extLst>
              <a:ext uri="{FF2B5EF4-FFF2-40B4-BE49-F238E27FC236}">
                <a16:creationId xmlns:a16="http://schemas.microsoft.com/office/drawing/2014/main" id="{C0099890-786A-4F87-960D-5DADE5168909}"/>
              </a:ext>
            </a:extLst>
          </p:cNvPr>
          <p:cNvGrpSpPr/>
          <p:nvPr/>
        </p:nvGrpSpPr>
        <p:grpSpPr>
          <a:xfrm>
            <a:off x="-7847639" y="0"/>
            <a:ext cx="9961092" cy="6858000"/>
            <a:chOff x="491575" y="0"/>
            <a:chExt cx="9961092" cy="6858000"/>
          </a:xfrm>
        </p:grpSpPr>
        <p:sp>
          <p:nvSpPr>
            <p:cNvPr id="88" name="Rectangle 29">
              <a:extLst>
                <a:ext uri="{FF2B5EF4-FFF2-40B4-BE49-F238E27FC236}">
                  <a16:creationId xmlns:a16="http://schemas.microsoft.com/office/drawing/2014/main" id="{CE9AAB1E-3A13-4745-A574-9EE6806378C9}"/>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30">
              <a:extLst>
                <a:ext uri="{FF2B5EF4-FFF2-40B4-BE49-F238E27FC236}">
                  <a16:creationId xmlns:a16="http://schemas.microsoft.com/office/drawing/2014/main" id="{1BC0F905-3F71-4932-B130-39D508C4D117}"/>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31">
              <a:extLst>
                <a:ext uri="{FF2B5EF4-FFF2-40B4-BE49-F238E27FC236}">
                  <a16:creationId xmlns:a16="http://schemas.microsoft.com/office/drawing/2014/main" id="{93EC5869-A976-4328-A864-2BB04E7E7BFC}"/>
                </a:ext>
              </a:extLst>
            </p:cNvPr>
            <p:cNvSpPr txBox="1"/>
            <p:nvPr/>
          </p:nvSpPr>
          <p:spPr>
            <a:xfrm rot="16200000">
              <a:off x="9117129" y="3220389"/>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pic>
          <p:nvPicPr>
            <p:cNvPr id="91" name="Picture 32">
              <a:extLst>
                <a:ext uri="{FF2B5EF4-FFF2-40B4-BE49-F238E27FC236}">
                  <a16:creationId xmlns:a16="http://schemas.microsoft.com/office/drawing/2014/main" id="{7C8E4AB7-ADC0-4FEE-AE7A-994F5DAD3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2" name="Group 33">
            <a:extLst>
              <a:ext uri="{FF2B5EF4-FFF2-40B4-BE49-F238E27FC236}">
                <a16:creationId xmlns:a16="http://schemas.microsoft.com/office/drawing/2014/main" id="{0E4F6447-6163-4D6A-A8D2-BD63B6CB3A42}"/>
              </a:ext>
            </a:extLst>
          </p:cNvPr>
          <p:cNvGrpSpPr/>
          <p:nvPr/>
        </p:nvGrpSpPr>
        <p:grpSpPr>
          <a:xfrm>
            <a:off x="-7985197" y="0"/>
            <a:ext cx="9574094" cy="6858000"/>
            <a:chOff x="491575" y="0"/>
            <a:chExt cx="9574094" cy="6858000"/>
          </a:xfrm>
        </p:grpSpPr>
        <p:sp>
          <p:nvSpPr>
            <p:cNvPr id="93" name="Rectangle 34">
              <a:extLst>
                <a:ext uri="{FF2B5EF4-FFF2-40B4-BE49-F238E27FC236}">
                  <a16:creationId xmlns:a16="http://schemas.microsoft.com/office/drawing/2014/main" id="{5CB8CB55-9DEC-4367-900E-7257FE1B874F}"/>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35">
              <a:extLst>
                <a:ext uri="{FF2B5EF4-FFF2-40B4-BE49-F238E27FC236}">
                  <a16:creationId xmlns:a16="http://schemas.microsoft.com/office/drawing/2014/main" id="{9DBAEDD6-7153-4AFF-BDC7-5A225B4B5642}"/>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36">
              <a:extLst>
                <a:ext uri="{FF2B5EF4-FFF2-40B4-BE49-F238E27FC236}">
                  <a16:creationId xmlns:a16="http://schemas.microsoft.com/office/drawing/2014/main" id="{12F9D37B-DE70-4087-8A7F-BBA0BAF5B6CF}"/>
                </a:ext>
              </a:extLst>
            </p:cNvPr>
            <p:cNvSpPr txBox="1"/>
            <p:nvPr/>
          </p:nvSpPr>
          <p:spPr>
            <a:xfrm rot="16200000">
              <a:off x="8746453" y="3220388"/>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pic>
          <p:nvPicPr>
            <p:cNvPr id="96" name="Picture 37">
              <a:extLst>
                <a:ext uri="{FF2B5EF4-FFF2-40B4-BE49-F238E27FC236}">
                  <a16:creationId xmlns:a16="http://schemas.microsoft.com/office/drawing/2014/main" id="{6FA13E8D-3FCC-4EC2-BD8C-6CE7CA0EC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97" name="Group 39">
            <a:extLst>
              <a:ext uri="{FF2B5EF4-FFF2-40B4-BE49-F238E27FC236}">
                <a16:creationId xmlns:a16="http://schemas.microsoft.com/office/drawing/2014/main" id="{3FD3EE0D-FD02-4885-9AC0-03F414A9888F}"/>
              </a:ext>
            </a:extLst>
          </p:cNvPr>
          <p:cNvGrpSpPr/>
          <p:nvPr/>
        </p:nvGrpSpPr>
        <p:grpSpPr>
          <a:xfrm>
            <a:off x="-7638543" y="-1"/>
            <a:ext cx="8692331" cy="6858000"/>
            <a:chOff x="718505" y="-1"/>
            <a:chExt cx="8692331" cy="6858000"/>
          </a:xfrm>
        </p:grpSpPr>
        <p:sp>
          <p:nvSpPr>
            <p:cNvPr id="98" name="Rectangle 40">
              <a:extLst>
                <a:ext uri="{FF2B5EF4-FFF2-40B4-BE49-F238E27FC236}">
                  <a16:creationId xmlns:a16="http://schemas.microsoft.com/office/drawing/2014/main" id="{60A9D552-2EF0-4DB4-9DC6-F52F2FD55E3C}"/>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41">
              <a:extLst>
                <a:ext uri="{FF2B5EF4-FFF2-40B4-BE49-F238E27FC236}">
                  <a16:creationId xmlns:a16="http://schemas.microsoft.com/office/drawing/2014/main" id="{DA27D1F1-923F-4591-A07A-39E775B734F9}"/>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42">
              <a:extLst>
                <a:ext uri="{FF2B5EF4-FFF2-40B4-BE49-F238E27FC236}">
                  <a16:creationId xmlns:a16="http://schemas.microsoft.com/office/drawing/2014/main" id="{0E895421-2372-4C7F-93D2-3B0353A6E7BD}"/>
                </a:ext>
              </a:extLst>
            </p:cNvPr>
            <p:cNvSpPr txBox="1"/>
            <p:nvPr/>
          </p:nvSpPr>
          <p:spPr>
            <a:xfrm rot="16200000">
              <a:off x="7816611"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pic>
          <p:nvPicPr>
            <p:cNvPr id="101" name="Picture 43">
              <a:extLst>
                <a:ext uri="{FF2B5EF4-FFF2-40B4-BE49-F238E27FC236}">
                  <a16:creationId xmlns:a16="http://schemas.microsoft.com/office/drawing/2014/main" id="{1A9D6167-F7B8-4BFF-8BC5-2D13EF0CF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102" name="Group 44">
            <a:extLst>
              <a:ext uri="{FF2B5EF4-FFF2-40B4-BE49-F238E27FC236}">
                <a16:creationId xmlns:a16="http://schemas.microsoft.com/office/drawing/2014/main" id="{76789F00-2688-429D-926C-15F83152FDBE}"/>
              </a:ext>
            </a:extLst>
          </p:cNvPr>
          <p:cNvGrpSpPr/>
          <p:nvPr/>
        </p:nvGrpSpPr>
        <p:grpSpPr>
          <a:xfrm>
            <a:off x="-9395082" y="-1"/>
            <a:ext cx="9927504" cy="6858000"/>
            <a:chOff x="-9337032" y="-1"/>
            <a:chExt cx="9927504" cy="6858000"/>
          </a:xfrm>
        </p:grpSpPr>
        <p:sp>
          <p:nvSpPr>
            <p:cNvPr id="103" name="Rectangle 45">
              <a:extLst>
                <a:ext uri="{FF2B5EF4-FFF2-40B4-BE49-F238E27FC236}">
                  <a16:creationId xmlns:a16="http://schemas.microsoft.com/office/drawing/2014/main" id="{FF862AB6-114D-4C6A-B849-5A11B3650265}"/>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Shape 46">
              <a:extLst>
                <a:ext uri="{FF2B5EF4-FFF2-40B4-BE49-F238E27FC236}">
                  <a16:creationId xmlns:a16="http://schemas.microsoft.com/office/drawing/2014/main" id="{30105858-8A3E-4676-96A7-18C1A74E36F4}"/>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47">
              <a:extLst>
                <a:ext uri="{FF2B5EF4-FFF2-40B4-BE49-F238E27FC236}">
                  <a16:creationId xmlns:a16="http://schemas.microsoft.com/office/drawing/2014/main" id="{8A634BD7-1512-45B6-AFE4-1EEA636625CB}"/>
                </a:ext>
              </a:extLst>
            </p:cNvPr>
            <p:cNvSpPr txBox="1"/>
            <p:nvPr/>
          </p:nvSpPr>
          <p:spPr>
            <a:xfrm rot="16200000">
              <a:off x="-108648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pic>
          <p:nvPicPr>
            <p:cNvPr id="106" name="Picture 48">
              <a:extLst>
                <a:ext uri="{FF2B5EF4-FFF2-40B4-BE49-F238E27FC236}">
                  <a16:creationId xmlns:a16="http://schemas.microsoft.com/office/drawing/2014/main" id="{F08704A4-CABE-4989-8BF7-C10A6BB40E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pic>
        <p:nvPicPr>
          <p:cNvPr id="111" name="110 Imagen"/>
          <p:cNvPicPr>
            <a:picLocks noChangeAspect="1"/>
          </p:cNvPicPr>
          <p:nvPr/>
        </p:nvPicPr>
        <p:blipFill rotWithShape="1">
          <a:blip r:embed="rId3">
            <a:extLst>
              <a:ext uri="{28A0092B-C50C-407E-A947-70E740481C1C}">
                <a14:useLocalDpi xmlns:a14="http://schemas.microsoft.com/office/drawing/2010/main" val="0"/>
              </a:ext>
            </a:extLst>
          </a:blip>
          <a:srcRect l="18933" t="-246" r="6055" b="-1115"/>
          <a:stretch/>
        </p:blipFill>
        <p:spPr>
          <a:xfrm>
            <a:off x="7514944" y="3718016"/>
            <a:ext cx="2902728" cy="1581600"/>
          </a:xfrm>
          <a:prstGeom prst="rect">
            <a:avLst/>
          </a:prstGeom>
        </p:spPr>
      </p:pic>
      <p:sp>
        <p:nvSpPr>
          <p:cNvPr id="112" name="1 Título"/>
          <p:cNvSpPr txBox="1">
            <a:spLocks/>
          </p:cNvSpPr>
          <p:nvPr/>
        </p:nvSpPr>
        <p:spPr>
          <a:xfrm>
            <a:off x="4572000" y="135945"/>
            <a:ext cx="76200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¿Qué es Motivación?</a:t>
            </a:r>
          </a:p>
        </p:txBody>
      </p:sp>
      <p:sp>
        <p:nvSpPr>
          <p:cNvPr id="113" name="2 Marcador de contenido"/>
          <p:cNvSpPr txBox="1">
            <a:spLocks/>
          </p:cNvSpPr>
          <p:nvPr/>
        </p:nvSpPr>
        <p:spPr>
          <a:xfrm>
            <a:off x="3771900" y="3979715"/>
            <a:ext cx="3390900" cy="1818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sz="2000" dirty="0">
                <a:latin typeface="+mj-lt"/>
                <a:cs typeface="Arial" panose="020B0604020202020204" pitchFamily="34" charset="0"/>
              </a:rPr>
              <a:t>Abraham </a:t>
            </a:r>
            <a:r>
              <a:rPr lang="es-PA" sz="2000" dirty="0" err="1">
                <a:latin typeface="+mj-lt"/>
                <a:cs typeface="Arial" panose="020B0604020202020204" pitchFamily="34" charset="0"/>
              </a:rPr>
              <a:t>Maslow</a:t>
            </a:r>
            <a:r>
              <a:rPr lang="es-PA" sz="2000" dirty="0">
                <a:latin typeface="+mj-lt"/>
                <a:cs typeface="Arial" panose="020B0604020202020204" pitchFamily="34" charset="0"/>
              </a:rPr>
              <a:t> (1943) define que la motivación es el impulso que tiene el ser humano de satisfacer sus necesidades.</a:t>
            </a:r>
          </a:p>
        </p:txBody>
      </p:sp>
      <p:sp>
        <p:nvSpPr>
          <p:cNvPr id="114" name="2 Marcador de contenido"/>
          <p:cNvSpPr txBox="1">
            <a:spLocks/>
          </p:cNvSpPr>
          <p:nvPr/>
        </p:nvSpPr>
        <p:spPr>
          <a:xfrm>
            <a:off x="5897724" y="1451266"/>
            <a:ext cx="4968552" cy="147758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r>
              <a:rPr lang="es-PA" sz="2000" dirty="0">
                <a:latin typeface="+mj-lt"/>
                <a:cs typeface="Arial" panose="020B0604020202020204" pitchFamily="34" charset="0"/>
              </a:rPr>
              <a:t>Idalberto Chiavenato (2000) la define como "el resultado de la interacción entre el individuo y la situación que lo rodea".</a:t>
            </a:r>
          </a:p>
        </p:txBody>
      </p:sp>
      <p:pic>
        <p:nvPicPr>
          <p:cNvPr id="115" name="11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7172" y="1681052"/>
            <a:ext cx="2479046" cy="1652697"/>
          </a:xfrm>
          <a:prstGeom prst="rect">
            <a:avLst/>
          </a:prstGeom>
        </p:spPr>
      </p:pic>
    </p:spTree>
    <p:extLst>
      <p:ext uri="{BB962C8B-B14F-4D97-AF65-F5344CB8AC3E}">
        <p14:creationId xmlns:p14="http://schemas.microsoft.com/office/powerpoint/2010/main" val="20017061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1000"/>
                                        <p:tgtEl>
                                          <p:spTgt spid="114"/>
                                        </p:tgtEl>
                                      </p:cBhvr>
                                    </p:animEffect>
                                    <p:anim calcmode="lin" valueType="num">
                                      <p:cBhvr>
                                        <p:cTn id="20" dur="1000" fill="hold"/>
                                        <p:tgtEl>
                                          <p:spTgt spid="114"/>
                                        </p:tgtEl>
                                        <p:attrNameLst>
                                          <p:attrName>ppt_x</p:attrName>
                                        </p:attrNameLst>
                                      </p:cBhvr>
                                      <p:tavLst>
                                        <p:tav tm="0">
                                          <p:val>
                                            <p:strVal val="#ppt_x"/>
                                          </p:val>
                                        </p:tav>
                                        <p:tav tm="100000">
                                          <p:val>
                                            <p:strVal val="#ppt_x"/>
                                          </p:val>
                                        </p:tav>
                                      </p:tavLst>
                                    </p:anim>
                                    <p:anim calcmode="lin" valueType="num">
                                      <p:cBhvr>
                                        <p:cTn id="21" dur="1000" fill="hold"/>
                                        <p:tgtEl>
                                          <p:spTgt spid="1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11"/>
                                        </p:tgtEl>
                                        <p:attrNameLst>
                                          <p:attrName>style.visibility</p:attrName>
                                        </p:attrNameLst>
                                      </p:cBhvr>
                                      <p:to>
                                        <p:strVal val="visible"/>
                                      </p:to>
                                    </p:set>
                                    <p:anim calcmode="lin" valueType="num">
                                      <p:cBhvr>
                                        <p:cTn id="25" dur="500" fill="hold"/>
                                        <p:tgtEl>
                                          <p:spTgt spid="111"/>
                                        </p:tgtEl>
                                        <p:attrNameLst>
                                          <p:attrName>ppt_w</p:attrName>
                                        </p:attrNameLst>
                                      </p:cBhvr>
                                      <p:tavLst>
                                        <p:tav tm="0">
                                          <p:val>
                                            <p:fltVal val="0"/>
                                          </p:val>
                                        </p:tav>
                                        <p:tav tm="100000">
                                          <p:val>
                                            <p:strVal val="#ppt_w"/>
                                          </p:val>
                                        </p:tav>
                                      </p:tavLst>
                                    </p:anim>
                                    <p:anim calcmode="lin" valueType="num">
                                      <p:cBhvr>
                                        <p:cTn id="26" dur="500" fill="hold"/>
                                        <p:tgtEl>
                                          <p:spTgt spid="111"/>
                                        </p:tgtEl>
                                        <p:attrNameLst>
                                          <p:attrName>ppt_h</p:attrName>
                                        </p:attrNameLst>
                                      </p:cBhvr>
                                      <p:tavLst>
                                        <p:tav tm="0">
                                          <p:val>
                                            <p:fltVal val="0"/>
                                          </p:val>
                                        </p:tav>
                                        <p:tav tm="100000">
                                          <p:val>
                                            <p:strVal val="#ppt_h"/>
                                          </p:val>
                                        </p:tav>
                                      </p:tavLst>
                                    </p:anim>
                                    <p:animEffect transition="in" filter="fade">
                                      <p:cBhvr>
                                        <p:cTn id="27" dur="500"/>
                                        <p:tgtEl>
                                          <p:spTgt spid="111"/>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1000"/>
                                        <p:tgtEl>
                                          <p:spTgt spid="113"/>
                                        </p:tgtEl>
                                      </p:cBhvr>
                                    </p:animEffect>
                                    <p:anim calcmode="lin" valueType="num">
                                      <p:cBhvr>
                                        <p:cTn id="32" dur="1000" fill="hold"/>
                                        <p:tgtEl>
                                          <p:spTgt spid="113"/>
                                        </p:tgtEl>
                                        <p:attrNameLst>
                                          <p:attrName>ppt_x</p:attrName>
                                        </p:attrNameLst>
                                      </p:cBhvr>
                                      <p:tavLst>
                                        <p:tav tm="0">
                                          <p:val>
                                            <p:strVal val="#ppt_x"/>
                                          </p:val>
                                        </p:tav>
                                        <p:tav tm="100000">
                                          <p:val>
                                            <p:strVal val="#ppt_x"/>
                                          </p:val>
                                        </p:tav>
                                      </p:tavLst>
                                    </p:anim>
                                    <p:anim calcmode="lin" valueType="num">
                                      <p:cBhvr>
                                        <p:cTn id="33"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1.1 Teoría de la Jerarquía de las Necesidades de </a:t>
            </a:r>
            <a:r>
              <a:rPr lang="es-PA" sz="2000" b="1" dirty="0" err="1">
                <a:latin typeface="Arial" panose="020B0604020202020204" pitchFamily="34" charset="0"/>
                <a:cs typeface="Arial" panose="020B0604020202020204" pitchFamily="34" charset="0"/>
              </a:rPr>
              <a:t>Maslow</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1049062" y="1732467"/>
            <a:ext cx="7618688" cy="400110"/>
          </a:xfrm>
          <a:prstGeom prst="rect">
            <a:avLst/>
          </a:prstGeom>
        </p:spPr>
        <p:txBody>
          <a:bodyPr wrap="square">
            <a:spAutoFit/>
          </a:bodyPr>
          <a:lstStyle/>
          <a:p>
            <a:pPr lvl="0" algn="just"/>
            <a:r>
              <a:rPr lang="es-PA" sz="2000" b="1" i="1" dirty="0">
                <a:latin typeface="+mj-lt"/>
              </a:rPr>
              <a:t>Argumentos: </a:t>
            </a:r>
          </a:p>
        </p:txBody>
      </p:sp>
      <p:sp>
        <p:nvSpPr>
          <p:cNvPr id="41" name="40 Rectángulo"/>
          <p:cNvSpPr/>
          <p:nvPr/>
        </p:nvSpPr>
        <p:spPr>
          <a:xfrm>
            <a:off x="858562" y="2191605"/>
            <a:ext cx="3065738" cy="1015663"/>
          </a:xfrm>
          <a:prstGeom prst="rect">
            <a:avLst/>
          </a:prstGeom>
        </p:spPr>
        <p:txBody>
          <a:bodyPr wrap="square">
            <a:spAutoFit/>
          </a:bodyPr>
          <a:lstStyle/>
          <a:p>
            <a:pPr lvl="0" algn="just"/>
            <a:r>
              <a:rPr lang="es-PA" sz="2000" dirty="0">
                <a:latin typeface="+mj-lt"/>
              </a:rPr>
              <a:t>5. El comportamiento del individuo está sujeto a sus necesidades</a:t>
            </a:r>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431" y="2877690"/>
            <a:ext cx="2899780" cy="1631126"/>
          </a:xfrm>
          <a:prstGeom prst="rect">
            <a:avLst/>
          </a:prstGeom>
        </p:spPr>
      </p:pic>
      <p:sp>
        <p:nvSpPr>
          <p:cNvPr id="42" name="41 Rectángulo"/>
          <p:cNvSpPr/>
          <p:nvPr/>
        </p:nvSpPr>
        <p:spPr>
          <a:xfrm>
            <a:off x="858563" y="4659503"/>
            <a:ext cx="3999844" cy="707886"/>
          </a:xfrm>
          <a:prstGeom prst="rect">
            <a:avLst/>
          </a:prstGeom>
        </p:spPr>
        <p:txBody>
          <a:bodyPr wrap="square">
            <a:spAutoFit/>
          </a:bodyPr>
          <a:lstStyle/>
          <a:p>
            <a:pPr lvl="0" algn="just"/>
            <a:r>
              <a:rPr lang="es-PA" sz="2000" dirty="0">
                <a:latin typeface="+mj-lt"/>
              </a:rPr>
              <a:t>6. Las personas buscan satisfacer primero sus necesidades básicas </a:t>
            </a:r>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785" y="5393140"/>
            <a:ext cx="1283290" cy="1283290"/>
          </a:xfrm>
          <a:prstGeom prst="rect">
            <a:avLst/>
          </a:prstGeom>
        </p:spPr>
      </p:pic>
      <p:sp>
        <p:nvSpPr>
          <p:cNvPr id="44" name="43 Rectángulo"/>
          <p:cNvSpPr/>
          <p:nvPr/>
        </p:nvSpPr>
        <p:spPr>
          <a:xfrm>
            <a:off x="5343157" y="2132577"/>
            <a:ext cx="3284755" cy="1015663"/>
          </a:xfrm>
          <a:prstGeom prst="rect">
            <a:avLst/>
          </a:prstGeom>
        </p:spPr>
        <p:txBody>
          <a:bodyPr wrap="square">
            <a:spAutoFit/>
          </a:bodyPr>
          <a:lstStyle/>
          <a:p>
            <a:pPr lvl="0" algn="ctr"/>
            <a:r>
              <a:rPr lang="es-PA" sz="2000" b="1" dirty="0">
                <a:latin typeface="+mj-lt"/>
              </a:rPr>
              <a:t>7. Necesidades básicas=proceso de motivación más rápido </a:t>
            </a:r>
          </a:p>
        </p:txBody>
      </p:sp>
      <p:sp>
        <p:nvSpPr>
          <p:cNvPr id="46" name="45 Rectángulo"/>
          <p:cNvSpPr/>
          <p:nvPr/>
        </p:nvSpPr>
        <p:spPr>
          <a:xfrm>
            <a:off x="4893442" y="5069108"/>
            <a:ext cx="4482831" cy="707886"/>
          </a:xfrm>
          <a:prstGeom prst="rect">
            <a:avLst/>
          </a:prstGeom>
        </p:spPr>
        <p:txBody>
          <a:bodyPr wrap="square">
            <a:spAutoFit/>
          </a:bodyPr>
          <a:lstStyle/>
          <a:p>
            <a:pPr lvl="0" algn="r"/>
            <a:r>
              <a:rPr lang="es-PA" sz="2000" dirty="0">
                <a:latin typeface="+mj-lt"/>
              </a:rPr>
              <a:t>8. Necesidad de crecer y desarrollarse no es válido para todos los individuos.</a:t>
            </a:r>
          </a:p>
        </p:txBody>
      </p:sp>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3473" y="3778073"/>
            <a:ext cx="1222770" cy="1248149"/>
          </a:xfrm>
          <a:prstGeom prst="rect">
            <a:avLst/>
          </a:prstGeom>
        </p:spPr>
      </p:pic>
    </p:spTree>
    <p:extLst>
      <p:ext uri="{BB962C8B-B14F-4D97-AF65-F5344CB8AC3E}">
        <p14:creationId xmlns:p14="http://schemas.microsoft.com/office/powerpoint/2010/main" val="4849511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1.2 Teoría ERC (</a:t>
            </a:r>
            <a:r>
              <a:rPr lang="es-PA" sz="2000" b="1" dirty="0" err="1">
                <a:latin typeface="Arial" panose="020B0604020202020204" pitchFamily="34" charset="0"/>
                <a:cs typeface="Arial" panose="020B0604020202020204" pitchFamily="34" charset="0"/>
              </a:rPr>
              <a:t>Alderfer</a:t>
            </a:r>
            <a:r>
              <a:rPr lang="es-PA" sz="2000" b="1" dirty="0">
                <a:latin typeface="Arial" panose="020B0604020202020204" pitchFamily="34" charset="0"/>
                <a:cs typeface="Arial" panose="020B0604020202020204" pitchFamily="34" charset="0"/>
              </a:rPr>
              <a:t>)</a:t>
            </a:r>
          </a:p>
        </p:txBody>
      </p:sp>
      <p:pic>
        <p:nvPicPr>
          <p:cNvPr id="39" name="3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9" y="1746761"/>
            <a:ext cx="4824536" cy="4792373"/>
          </a:xfrm>
          <a:prstGeom prst="rect">
            <a:avLst/>
          </a:prstGeom>
        </p:spPr>
      </p:pic>
      <p:sp>
        <p:nvSpPr>
          <p:cNvPr id="41" name="40 CuadroTexto"/>
          <p:cNvSpPr txBox="1"/>
          <p:nvPr/>
        </p:nvSpPr>
        <p:spPr>
          <a:xfrm>
            <a:off x="5497870" y="2748627"/>
            <a:ext cx="1693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Franklin Gothic Medium"/>
                <a:ea typeface="+mn-ea"/>
                <a:cs typeface="+mn-cs"/>
              </a:rPr>
              <a:t>Crecimiento</a:t>
            </a:r>
          </a:p>
        </p:txBody>
      </p:sp>
      <p:sp>
        <p:nvSpPr>
          <p:cNvPr id="42" name="41 CuadroTexto"/>
          <p:cNvSpPr txBox="1"/>
          <p:nvPr/>
        </p:nvSpPr>
        <p:spPr>
          <a:xfrm>
            <a:off x="5929918" y="3468707"/>
            <a:ext cx="1224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8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Franklin Gothic Medium"/>
                <a:ea typeface="+mn-ea"/>
                <a:cs typeface="+mn-cs"/>
              </a:rPr>
              <a:t>Relación</a:t>
            </a:r>
          </a:p>
        </p:txBody>
      </p:sp>
      <p:sp>
        <p:nvSpPr>
          <p:cNvPr id="43" name="42 CuadroTexto"/>
          <p:cNvSpPr txBox="1"/>
          <p:nvPr/>
        </p:nvSpPr>
        <p:spPr>
          <a:xfrm>
            <a:off x="6001926" y="4451055"/>
            <a:ext cx="1333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800" b="1" i="0" u="none" strike="noStrike" kern="1200" cap="none" spc="0" normalizeH="0" baseline="0" noProof="0" dirty="0">
                <a:ln>
                  <a:noFill/>
                </a:ln>
                <a:solidFill>
                  <a:srgbClr val="BF974D">
                    <a:lumMod val="50000"/>
                  </a:srgbClr>
                </a:solidFill>
                <a:effectLst>
                  <a:outerShdw blurRad="38100" dist="38100" dir="2700000" algn="tl">
                    <a:srgbClr val="000000">
                      <a:alpha val="43137"/>
                    </a:srgbClr>
                  </a:outerShdw>
                </a:effectLst>
                <a:uLnTx/>
                <a:uFillTx/>
                <a:latin typeface="Franklin Gothic Medium"/>
                <a:ea typeface="+mn-ea"/>
                <a:cs typeface="+mn-cs"/>
              </a:rPr>
              <a:t>Existencia</a:t>
            </a:r>
          </a:p>
        </p:txBody>
      </p:sp>
    </p:spTree>
    <p:extLst>
      <p:ext uri="{BB962C8B-B14F-4D97-AF65-F5344CB8AC3E}">
        <p14:creationId xmlns:p14="http://schemas.microsoft.com/office/powerpoint/2010/main" val="536410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1.3 Teoría de Motivación e Higiene</a:t>
            </a:r>
          </a:p>
        </p:txBody>
      </p:sp>
      <p:pic>
        <p:nvPicPr>
          <p:cNvPr id="45" name="44 Imagen">
            <a:extLst>
              <a:ext uri="{FF2B5EF4-FFF2-40B4-BE49-F238E27FC236}">
                <a16:creationId xmlns:a16="http://schemas.microsoft.com/office/drawing/2014/main" id="{922216DB-B224-48E5-B774-CE6BAAE12CB4}"/>
              </a:ext>
            </a:extLst>
          </p:cNvPr>
          <p:cNvPicPr>
            <a:picLocks noChangeAspect="1"/>
          </p:cNvPicPr>
          <p:nvPr/>
        </p:nvPicPr>
        <p:blipFill rotWithShape="1">
          <a:blip r:embed="rId3">
            <a:alphaModFix/>
          </a:blip>
          <a:srcRect t="4037" r="-2" b="9576"/>
          <a:stretch/>
        </p:blipFill>
        <p:spPr>
          <a:xfrm>
            <a:off x="532422" y="2630706"/>
            <a:ext cx="2701760" cy="31090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6" name="45 Rectángulo">
            <a:extLst>
              <a:ext uri="{FF2B5EF4-FFF2-40B4-BE49-F238E27FC236}">
                <a16:creationId xmlns:a16="http://schemas.microsoft.com/office/drawing/2014/main" id="{A28F7178-58CF-4540-9B9B-512E59085444}"/>
              </a:ext>
            </a:extLst>
          </p:cNvPr>
          <p:cNvSpPr/>
          <p:nvPr/>
        </p:nvSpPr>
        <p:spPr>
          <a:xfrm>
            <a:off x="3909191" y="2103173"/>
            <a:ext cx="4510975" cy="2862322"/>
          </a:xfrm>
          <a:prstGeom prst="rect">
            <a:avLst/>
          </a:prstGeom>
        </p:spPr>
        <p:txBody>
          <a:bodyPr wrap="square">
            <a:spAutoFit/>
          </a:bodyPr>
          <a:ls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2000" b="1" dirty="0">
                <a:latin typeface="+mj-lt"/>
              </a:rPr>
              <a:t>Frederick Herzberg</a:t>
            </a:r>
          </a:p>
          <a:p>
            <a:pPr algn="just"/>
            <a:r>
              <a:rPr lang="es-MX" sz="2000" dirty="0">
                <a:latin typeface="+mj-lt"/>
              </a:rPr>
              <a:t>fue un renombrado psicólogo que se convirtió en uno de las personas más influyentes en la gestión administrativa de empresas.</a:t>
            </a:r>
          </a:p>
          <a:p>
            <a:pPr algn="just"/>
            <a:r>
              <a:rPr lang="es-MX" sz="2000" dirty="0">
                <a:latin typeface="+mj-lt"/>
              </a:rPr>
              <a:t>Herzberg fue quien propuso la Teoría de Motivación e Higiene, también conocida como la “Teoría de los dos factores” (1959). </a:t>
            </a:r>
            <a:endParaRPr lang="es-PA" sz="2000" dirty="0">
              <a:latin typeface="+mj-lt"/>
            </a:endParaRPr>
          </a:p>
        </p:txBody>
      </p:sp>
    </p:spTree>
    <p:extLst>
      <p:ext uri="{BB962C8B-B14F-4D97-AF65-F5344CB8AC3E}">
        <p14:creationId xmlns:p14="http://schemas.microsoft.com/office/powerpoint/2010/main" val="3973172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1.3 Teoría de Motivación e Higiene</a:t>
            </a:r>
          </a:p>
        </p:txBody>
      </p:sp>
      <p:graphicFrame>
        <p:nvGraphicFramePr>
          <p:cNvPr id="39" name="Content Placeholder 12">
            <a:extLst>
              <a:ext uri="{FF2B5EF4-FFF2-40B4-BE49-F238E27FC236}">
                <a16:creationId xmlns:a16="http://schemas.microsoft.com/office/drawing/2014/main" id="{A668F335-68B0-4EA0-B975-A7E51EFF045F}"/>
              </a:ext>
            </a:extLst>
          </p:cNvPr>
          <p:cNvGraphicFramePr>
            <a:graphicFrameLocks/>
          </p:cNvGraphicFramePr>
          <p:nvPr>
            <p:extLst>
              <p:ext uri="{D42A27DB-BD31-4B8C-83A1-F6EECF244321}">
                <p14:modId xmlns:p14="http://schemas.microsoft.com/office/powerpoint/2010/main" val="3327783346"/>
              </p:ext>
            </p:extLst>
          </p:nvPr>
        </p:nvGraphicFramePr>
        <p:xfrm>
          <a:off x="532422" y="1746760"/>
          <a:ext cx="8379533" cy="4929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3393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1.3 Teoría de Motivación e Higiene</a:t>
            </a:r>
          </a:p>
        </p:txBody>
      </p:sp>
      <p:pic>
        <p:nvPicPr>
          <p:cNvPr id="38" name="Teoría de los dos Factores de Herzberg">
            <a:hlinkClick r:id="" action="ppaction://media"/>
            <a:extLst>
              <a:ext uri="{FF2B5EF4-FFF2-40B4-BE49-F238E27FC236}">
                <a16:creationId xmlns:a16="http://schemas.microsoft.com/office/drawing/2014/main" id="{4FFB13B7-4A94-495E-B2B2-C2AFB46780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1634" y="1746761"/>
            <a:ext cx="6947865" cy="3908085"/>
          </a:xfrm>
          <a:prstGeom prst="rect">
            <a:avLst/>
          </a:prstGeom>
        </p:spPr>
      </p:pic>
    </p:spTree>
    <p:extLst>
      <p:ext uri="{BB962C8B-B14F-4D97-AF65-F5344CB8AC3E}">
        <p14:creationId xmlns:p14="http://schemas.microsoft.com/office/powerpoint/2010/main" val="23542907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75"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8"/>
                                        </p:tgtEl>
                                      </p:cBhvr>
                                    </p:cmd>
                                  </p:childTnLst>
                                </p:cTn>
                              </p:par>
                            </p:childTnLst>
                          </p:cTn>
                        </p:par>
                      </p:childTnLst>
                    </p:cTn>
                  </p:par>
                </p:childTnLst>
              </p:cTn>
              <p:nextCondLst>
                <p:cond evt="onClick" delay="0">
                  <p:tgtEl>
                    <p:spTgt spid="38"/>
                  </p:tgtEl>
                </p:cond>
              </p:nextCondLst>
            </p:seq>
            <p:video>
              <p:cMediaNode vol="80000">
                <p:cTn id="12" fill="hold" display="0">
                  <p:stCondLst>
                    <p:cond delay="indefinite"/>
                  </p:stCondLst>
                </p:cTn>
                <p:tgtEl>
                  <p:spTgt spid="3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1.4 Teoría de las Necesidades Adquiridas</a:t>
            </a:r>
          </a:p>
        </p:txBody>
      </p:sp>
      <p:pic>
        <p:nvPicPr>
          <p:cNvPr id="39" name="Imagen 5">
            <a:extLst>
              <a:ext uri="{FF2B5EF4-FFF2-40B4-BE49-F238E27FC236}">
                <a16:creationId xmlns:a16="http://schemas.microsoft.com/office/drawing/2014/main" id="{C38F9621-6D38-4D91-A391-0401C18C8C44}"/>
              </a:ext>
            </a:extLst>
          </p:cNvPr>
          <p:cNvPicPr>
            <a:picLocks noChangeAspect="1"/>
          </p:cNvPicPr>
          <p:nvPr/>
        </p:nvPicPr>
        <p:blipFill rotWithShape="1">
          <a:blip r:embed="rId3">
            <a:alphaModFix/>
          </a:blip>
          <a:srcRect r="1" b="18010"/>
          <a:stretch/>
        </p:blipFill>
        <p:spPr>
          <a:xfrm>
            <a:off x="532422" y="2838450"/>
            <a:ext cx="3023247" cy="3478990"/>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1 Rectángulo"/>
          <p:cNvSpPr/>
          <p:nvPr/>
        </p:nvSpPr>
        <p:spPr>
          <a:xfrm>
            <a:off x="3675249" y="2103173"/>
            <a:ext cx="4978859" cy="2862322"/>
          </a:xfrm>
          <a:prstGeom prst="rect">
            <a:avLst/>
          </a:prstGeom>
        </p:spPr>
        <p:txBody>
          <a:bodyPr wrap="square">
            <a:spAutoFit/>
          </a:bodyPr>
          <a:lstStyle/>
          <a:p>
            <a:pPr algn="just"/>
            <a:r>
              <a:rPr lang="es-MX" sz="2000" dirty="0">
                <a:latin typeface="+mj-lt"/>
              </a:rPr>
              <a:t>David </a:t>
            </a:r>
            <a:r>
              <a:rPr lang="es-MX" sz="2000" dirty="0" err="1">
                <a:latin typeface="+mj-lt"/>
              </a:rPr>
              <a:t>McClelland</a:t>
            </a:r>
            <a:r>
              <a:rPr lang="es-MX" sz="2000" dirty="0">
                <a:latin typeface="+mj-lt"/>
              </a:rPr>
              <a:t> es principalmente conocido por su trabajo desarrollado en el área de la motivación, pero, también realizó extensos estudios de la personalidad y de la conciencia.</a:t>
            </a:r>
          </a:p>
          <a:p>
            <a:pPr algn="just"/>
            <a:endParaRPr lang="es-MX" sz="2000" dirty="0">
              <a:latin typeface="+mj-lt"/>
            </a:endParaRPr>
          </a:p>
          <a:p>
            <a:pPr algn="just"/>
            <a:r>
              <a:rPr lang="es-MX" sz="2000" dirty="0">
                <a:latin typeface="+mj-lt"/>
              </a:rPr>
              <a:t>David </a:t>
            </a:r>
            <a:r>
              <a:rPr lang="es-MX" sz="2000" dirty="0" err="1">
                <a:latin typeface="+mj-lt"/>
              </a:rPr>
              <a:t>McClelland</a:t>
            </a:r>
            <a:r>
              <a:rPr lang="es-MX" sz="2000" dirty="0">
                <a:latin typeface="+mj-lt"/>
              </a:rPr>
              <a:t> es conocido por describir tres tipos de necesidad motivacional, las cuales él identificó en su libro editado en 1988 “Human </a:t>
            </a:r>
            <a:r>
              <a:rPr lang="es-MX" sz="2000" dirty="0" err="1">
                <a:latin typeface="+mj-lt"/>
              </a:rPr>
              <a:t>Motivation</a:t>
            </a:r>
            <a:r>
              <a:rPr lang="es-MX" sz="2000" dirty="0">
                <a:latin typeface="+mj-lt"/>
              </a:rPr>
              <a:t>”.</a:t>
            </a:r>
            <a:endParaRPr lang="es-PA" sz="2000" dirty="0">
              <a:latin typeface="+mj-lt"/>
            </a:endParaRPr>
          </a:p>
        </p:txBody>
      </p:sp>
    </p:spTree>
    <p:extLst>
      <p:ext uri="{BB962C8B-B14F-4D97-AF65-F5344CB8AC3E}">
        <p14:creationId xmlns:p14="http://schemas.microsoft.com/office/powerpoint/2010/main" val="640624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1.4 Teoría de las Necesidades Adquiridas</a:t>
            </a:r>
          </a:p>
        </p:txBody>
      </p:sp>
      <p:pic>
        <p:nvPicPr>
          <p:cNvPr id="43" name="Imagen 7">
            <a:extLst>
              <a:ext uri="{FF2B5EF4-FFF2-40B4-BE49-F238E27FC236}">
                <a16:creationId xmlns:a16="http://schemas.microsoft.com/office/drawing/2014/main" id="{3D1A50B9-1890-402A-A50A-F4AAD9A4C255}"/>
              </a:ext>
            </a:extLst>
          </p:cNvPr>
          <p:cNvPicPr>
            <a:picLocks noChangeAspect="1"/>
          </p:cNvPicPr>
          <p:nvPr/>
        </p:nvPicPr>
        <p:blipFill>
          <a:blip r:embed="rId3"/>
          <a:stretch>
            <a:fillRect/>
          </a:stretch>
        </p:blipFill>
        <p:spPr>
          <a:xfrm>
            <a:off x="901030" y="3009900"/>
            <a:ext cx="2295998" cy="3131979"/>
          </a:xfrm>
          <a:prstGeom prst="rect">
            <a:avLst/>
          </a:prstGeom>
        </p:spPr>
      </p:pic>
      <p:sp>
        <p:nvSpPr>
          <p:cNvPr id="3" name="2 Rectángulo"/>
          <p:cNvSpPr/>
          <p:nvPr/>
        </p:nvSpPr>
        <p:spPr>
          <a:xfrm>
            <a:off x="1727265" y="1966695"/>
            <a:ext cx="5454585" cy="707886"/>
          </a:xfrm>
          <a:prstGeom prst="rect">
            <a:avLst/>
          </a:prstGeom>
        </p:spPr>
        <p:txBody>
          <a:bodyPr wrap="square">
            <a:spAutoFit/>
          </a:bodyPr>
          <a:lstStyle/>
          <a:p>
            <a:r>
              <a:rPr lang="es-MX" sz="2000" dirty="0">
                <a:solidFill>
                  <a:srgbClr val="000000"/>
                </a:solidFill>
                <a:latin typeface="+mj-lt"/>
              </a:rPr>
              <a:t>David </a:t>
            </a:r>
            <a:r>
              <a:rPr lang="es-MX" sz="2000" dirty="0" err="1">
                <a:solidFill>
                  <a:srgbClr val="000000"/>
                </a:solidFill>
                <a:latin typeface="+mj-lt"/>
              </a:rPr>
              <a:t>McClelland</a:t>
            </a:r>
            <a:r>
              <a:rPr lang="es-MX" sz="2000" dirty="0">
                <a:solidFill>
                  <a:srgbClr val="000000"/>
                </a:solidFill>
                <a:latin typeface="+mj-lt"/>
              </a:rPr>
              <a:t> identificó tres tipos de necesidades:</a:t>
            </a:r>
            <a:endParaRPr lang="es-PA" sz="2000" dirty="0">
              <a:latin typeface="+mj-lt"/>
            </a:endParaRPr>
          </a:p>
        </p:txBody>
      </p:sp>
      <p:sp>
        <p:nvSpPr>
          <p:cNvPr id="4" name="3 Rectángulo"/>
          <p:cNvSpPr/>
          <p:nvPr/>
        </p:nvSpPr>
        <p:spPr>
          <a:xfrm>
            <a:off x="3897729" y="2939617"/>
            <a:ext cx="4533900" cy="1938992"/>
          </a:xfrm>
          <a:prstGeom prst="rect">
            <a:avLst/>
          </a:prstGeom>
        </p:spPr>
        <p:txBody>
          <a:bodyPr wrap="square">
            <a:spAutoFit/>
          </a:bodyPr>
          <a:lstStyle/>
          <a:p>
            <a:pPr algn="just"/>
            <a:r>
              <a:rPr lang="es-MX" sz="2000" dirty="0">
                <a:solidFill>
                  <a:srgbClr val="000000"/>
                </a:solidFill>
                <a:latin typeface="+mj-lt"/>
              </a:rPr>
              <a:t>•</a:t>
            </a:r>
            <a:r>
              <a:rPr lang="es-MX" sz="2000" b="1" dirty="0">
                <a:solidFill>
                  <a:srgbClr val="000000"/>
                </a:solidFill>
                <a:latin typeface="+mj-lt"/>
              </a:rPr>
              <a:t>ALTA NECESIDAD DE LOGRO </a:t>
            </a:r>
            <a:r>
              <a:rPr lang="es-MX" sz="2000" dirty="0">
                <a:solidFill>
                  <a:srgbClr val="000000"/>
                </a:solidFill>
                <a:latin typeface="+mj-lt"/>
              </a:rPr>
              <a:t>: Las personas con una alta necesidad de logro tienden a evitar las situaciones tanto de alto, como de bajo riesgo. Prefieren destacar y alcanzar realizaciones antes que otro tipo de recompensas.</a:t>
            </a:r>
          </a:p>
        </p:txBody>
      </p:sp>
    </p:spTree>
    <p:extLst>
      <p:ext uri="{BB962C8B-B14F-4D97-AF65-F5344CB8AC3E}">
        <p14:creationId xmlns:p14="http://schemas.microsoft.com/office/powerpoint/2010/main" val="21188904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1.4 Teoría de las Necesidades Adquiridas</a:t>
            </a:r>
          </a:p>
        </p:txBody>
      </p:sp>
      <p:sp>
        <p:nvSpPr>
          <p:cNvPr id="3" name="2 Rectángulo"/>
          <p:cNvSpPr/>
          <p:nvPr/>
        </p:nvSpPr>
        <p:spPr>
          <a:xfrm>
            <a:off x="1727265" y="1966695"/>
            <a:ext cx="5454585" cy="707886"/>
          </a:xfrm>
          <a:prstGeom prst="rect">
            <a:avLst/>
          </a:prstGeom>
        </p:spPr>
        <p:txBody>
          <a:bodyPr wrap="square">
            <a:spAutoFit/>
          </a:bodyPr>
          <a:lstStyle/>
          <a:p>
            <a:r>
              <a:rPr lang="es-MX" sz="2000" dirty="0">
                <a:solidFill>
                  <a:srgbClr val="000000"/>
                </a:solidFill>
                <a:latin typeface="+mj-lt"/>
              </a:rPr>
              <a:t>David </a:t>
            </a:r>
            <a:r>
              <a:rPr lang="es-MX" sz="2000" dirty="0" err="1">
                <a:solidFill>
                  <a:srgbClr val="000000"/>
                </a:solidFill>
                <a:latin typeface="+mj-lt"/>
              </a:rPr>
              <a:t>McClelland</a:t>
            </a:r>
            <a:r>
              <a:rPr lang="es-MX" sz="2000" dirty="0">
                <a:solidFill>
                  <a:srgbClr val="000000"/>
                </a:solidFill>
                <a:latin typeface="+mj-lt"/>
              </a:rPr>
              <a:t> identificó tres tipos de necesidades:</a:t>
            </a:r>
            <a:endParaRPr lang="es-PA" sz="2000" dirty="0">
              <a:latin typeface="+mj-lt"/>
            </a:endParaRPr>
          </a:p>
        </p:txBody>
      </p:sp>
      <p:sp>
        <p:nvSpPr>
          <p:cNvPr id="4" name="3 Rectángulo"/>
          <p:cNvSpPr/>
          <p:nvPr/>
        </p:nvSpPr>
        <p:spPr>
          <a:xfrm>
            <a:off x="4227508" y="3020644"/>
            <a:ext cx="4533900" cy="1323439"/>
          </a:xfrm>
          <a:prstGeom prst="rect">
            <a:avLst/>
          </a:prstGeom>
        </p:spPr>
        <p:txBody>
          <a:bodyPr wrap="square">
            <a:spAutoFit/>
          </a:bodyPr>
          <a:lstStyle/>
          <a:p>
            <a:pPr algn="just"/>
            <a:r>
              <a:rPr lang="es-MX" sz="2000" b="1" dirty="0">
                <a:solidFill>
                  <a:srgbClr val="000000"/>
                </a:solidFill>
                <a:latin typeface="+mj-lt"/>
              </a:rPr>
              <a:t>ALTA NECESIDAD DE AFILIACIÓN</a:t>
            </a:r>
            <a:r>
              <a:rPr lang="es-MX" sz="2000" dirty="0">
                <a:solidFill>
                  <a:srgbClr val="000000"/>
                </a:solidFill>
                <a:latin typeface="+mj-lt"/>
              </a:rPr>
              <a:t>: Optan por las relaciones amistosas. Se realizan mejor en un ambiente de cooperación.</a:t>
            </a:r>
            <a:endParaRPr lang="es-PA" sz="2000" dirty="0">
              <a:solidFill>
                <a:srgbClr val="000000"/>
              </a:solidFill>
              <a:latin typeface="+mj-lt"/>
            </a:endParaRPr>
          </a:p>
          <a:p>
            <a:pPr algn="just"/>
            <a:endParaRPr lang="es-MX" sz="2000" dirty="0">
              <a:solidFill>
                <a:srgbClr val="000000"/>
              </a:solidFill>
              <a:latin typeface="+mj-lt"/>
            </a:endParaRPr>
          </a:p>
        </p:txBody>
      </p:sp>
      <p:pic>
        <p:nvPicPr>
          <p:cNvPr id="41" name="Imagen 3">
            <a:extLst>
              <a:ext uri="{FF2B5EF4-FFF2-40B4-BE49-F238E27FC236}">
                <a16:creationId xmlns:a16="http://schemas.microsoft.com/office/drawing/2014/main" id="{233BE7EE-1C36-4150-846F-CAD79AAE7F8C}"/>
              </a:ext>
            </a:extLst>
          </p:cNvPr>
          <p:cNvPicPr>
            <a:picLocks noChangeAspect="1"/>
          </p:cNvPicPr>
          <p:nvPr/>
        </p:nvPicPr>
        <p:blipFill>
          <a:blip r:embed="rId3"/>
          <a:stretch>
            <a:fillRect/>
          </a:stretch>
        </p:blipFill>
        <p:spPr>
          <a:xfrm>
            <a:off x="-92653" y="3062888"/>
            <a:ext cx="5086204" cy="2764241"/>
          </a:xfrm>
          <a:prstGeom prst="rect">
            <a:avLst/>
          </a:prstGeom>
        </p:spPr>
      </p:pic>
    </p:spTree>
    <p:extLst>
      <p:ext uri="{BB962C8B-B14F-4D97-AF65-F5344CB8AC3E}">
        <p14:creationId xmlns:p14="http://schemas.microsoft.com/office/powerpoint/2010/main" val="219425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1.4 Teoría de las Necesidades Adquiridas</a:t>
            </a:r>
          </a:p>
        </p:txBody>
      </p:sp>
      <p:sp>
        <p:nvSpPr>
          <p:cNvPr id="3" name="2 Rectángulo"/>
          <p:cNvSpPr/>
          <p:nvPr/>
        </p:nvSpPr>
        <p:spPr>
          <a:xfrm>
            <a:off x="1727265" y="1966695"/>
            <a:ext cx="5454585" cy="707886"/>
          </a:xfrm>
          <a:prstGeom prst="rect">
            <a:avLst/>
          </a:prstGeom>
        </p:spPr>
        <p:txBody>
          <a:bodyPr wrap="square">
            <a:spAutoFit/>
          </a:bodyPr>
          <a:lstStyle/>
          <a:p>
            <a:r>
              <a:rPr lang="es-MX" sz="2000" dirty="0">
                <a:solidFill>
                  <a:srgbClr val="000000"/>
                </a:solidFill>
                <a:latin typeface="+mj-lt"/>
              </a:rPr>
              <a:t>David </a:t>
            </a:r>
            <a:r>
              <a:rPr lang="es-MX" sz="2000" dirty="0" err="1">
                <a:solidFill>
                  <a:srgbClr val="000000"/>
                </a:solidFill>
                <a:latin typeface="+mj-lt"/>
              </a:rPr>
              <a:t>McClelland</a:t>
            </a:r>
            <a:r>
              <a:rPr lang="es-MX" sz="2000" dirty="0">
                <a:solidFill>
                  <a:srgbClr val="000000"/>
                </a:solidFill>
                <a:latin typeface="+mj-lt"/>
              </a:rPr>
              <a:t> identificó tres tipos de necesidades:</a:t>
            </a:r>
            <a:endParaRPr lang="es-PA" sz="2000" dirty="0">
              <a:latin typeface="+mj-lt"/>
            </a:endParaRPr>
          </a:p>
        </p:txBody>
      </p:sp>
      <p:sp>
        <p:nvSpPr>
          <p:cNvPr id="4" name="3 Rectángulo"/>
          <p:cNvSpPr/>
          <p:nvPr/>
        </p:nvSpPr>
        <p:spPr>
          <a:xfrm>
            <a:off x="3897729" y="2939617"/>
            <a:ext cx="4533900" cy="1323439"/>
          </a:xfrm>
          <a:prstGeom prst="rect">
            <a:avLst/>
          </a:prstGeom>
        </p:spPr>
        <p:txBody>
          <a:bodyPr wrap="square">
            <a:spAutoFit/>
          </a:bodyPr>
          <a:lstStyle/>
          <a:p>
            <a:pPr algn="just"/>
            <a:r>
              <a:rPr lang="es-MX" sz="2000" b="1" dirty="0">
                <a:solidFill>
                  <a:srgbClr val="000000"/>
                </a:solidFill>
                <a:latin typeface="+mj-lt"/>
              </a:rPr>
              <a:t>ALTA NECESIDAD DE PODER</a:t>
            </a:r>
            <a:r>
              <a:rPr lang="es-MX" sz="2000" dirty="0">
                <a:solidFill>
                  <a:srgbClr val="000000"/>
                </a:solidFill>
                <a:latin typeface="+mj-lt"/>
              </a:rPr>
              <a:t>: Prefieren dirigir a otras personas, hacer que se comporten de una forma determinada. Influir y controlar a otros.</a:t>
            </a:r>
            <a:endParaRPr lang="es-PA" sz="2000" dirty="0">
              <a:solidFill>
                <a:srgbClr val="000000"/>
              </a:solidFill>
              <a:latin typeface="+mj-lt"/>
            </a:endParaRPr>
          </a:p>
        </p:txBody>
      </p:sp>
      <p:pic>
        <p:nvPicPr>
          <p:cNvPr id="41" name="Imagen 3">
            <a:extLst>
              <a:ext uri="{FF2B5EF4-FFF2-40B4-BE49-F238E27FC236}">
                <a16:creationId xmlns:a16="http://schemas.microsoft.com/office/drawing/2014/main" id="{39867C36-639B-42FB-B892-DE64DE684DC2}"/>
              </a:ext>
            </a:extLst>
          </p:cNvPr>
          <p:cNvPicPr>
            <a:picLocks noChangeAspect="1"/>
          </p:cNvPicPr>
          <p:nvPr/>
        </p:nvPicPr>
        <p:blipFill>
          <a:blip r:embed="rId3"/>
          <a:stretch>
            <a:fillRect/>
          </a:stretch>
        </p:blipFill>
        <p:spPr>
          <a:xfrm>
            <a:off x="629905" y="3162230"/>
            <a:ext cx="4708441" cy="3072258"/>
          </a:xfrm>
          <a:prstGeom prst="rect">
            <a:avLst/>
          </a:prstGeom>
        </p:spPr>
      </p:pic>
    </p:spTree>
    <p:extLst>
      <p:ext uri="{BB962C8B-B14F-4D97-AF65-F5344CB8AC3E}">
        <p14:creationId xmlns:p14="http://schemas.microsoft.com/office/powerpoint/2010/main" val="219425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1. Teorías de Contenido de la Motivación</a:t>
            </a: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1.4 Teoría de las Necesidades Adquiridas</a:t>
            </a:r>
          </a:p>
        </p:txBody>
      </p:sp>
      <p:pic>
        <p:nvPicPr>
          <p:cNvPr id="41" name="Teoria de David McClelland">
            <a:hlinkClick r:id="" action="ppaction://media"/>
            <a:extLst>
              <a:ext uri="{FF2B5EF4-FFF2-40B4-BE49-F238E27FC236}">
                <a16:creationId xmlns:a16="http://schemas.microsoft.com/office/drawing/2014/main" id="{15AE8405-B635-40D0-AC7B-3B74EFFF5D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1148" y="1757560"/>
            <a:ext cx="7184208" cy="4041025"/>
          </a:xfrm>
          <a:prstGeom prst="rect">
            <a:avLst/>
          </a:prstGeom>
        </p:spPr>
      </p:pic>
    </p:spTree>
    <p:extLst>
      <p:ext uri="{BB962C8B-B14F-4D97-AF65-F5344CB8AC3E}">
        <p14:creationId xmlns:p14="http://schemas.microsoft.com/office/powerpoint/2010/main" val="19487447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05"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1"/>
                                        </p:tgtEl>
                                      </p:cBhvr>
                                    </p:cmd>
                                  </p:childTnLst>
                                </p:cTn>
                              </p:par>
                            </p:childTnLst>
                          </p:cTn>
                        </p:par>
                      </p:childTnLst>
                    </p:cTn>
                  </p:par>
                </p:childTnLst>
              </p:cTn>
              <p:nextCondLst>
                <p:cond evt="onClick" delay="0">
                  <p:tgtEl>
                    <p:spTgt spid="41"/>
                  </p:tgtEl>
                </p:cond>
              </p:nextCondLst>
            </p:seq>
            <p:video>
              <p:cMediaNode vol="80000">
                <p:cTn id="12" fill="hold" display="0">
                  <p:stCondLst>
                    <p:cond delay="indefinite"/>
                  </p:stCondLst>
                </p:cTn>
                <p:tgtEl>
                  <p:spTgt spid="4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66ACF4C-6F8C-46FC-8362-2E05C90EEAFA}"/>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4F373113-18F1-4443-9A8E-5EF06C1D2FEA}"/>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8F99D053-FB83-41F1-B2CB-C10918BC99BC}"/>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5A5E18E8-5A3E-4F1D-8254-6193AA55C0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sp>
        <p:nvSpPr>
          <p:cNvPr id="39"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grpSp>
        <p:nvGrpSpPr>
          <p:cNvPr id="45" name="Group 23">
            <a:extLst>
              <a:ext uri="{FF2B5EF4-FFF2-40B4-BE49-F238E27FC236}">
                <a16:creationId xmlns:a16="http://schemas.microsoft.com/office/drawing/2014/main" id="{69A27401-3327-4871-86AC-B461CA62C3AC}"/>
              </a:ext>
            </a:extLst>
          </p:cNvPr>
          <p:cNvGrpSpPr/>
          <p:nvPr/>
        </p:nvGrpSpPr>
        <p:grpSpPr>
          <a:xfrm>
            <a:off x="-8798784" y="0"/>
            <a:ext cx="11447501" cy="6858000"/>
            <a:chOff x="213096" y="0"/>
            <a:chExt cx="11447501" cy="6858000"/>
          </a:xfrm>
        </p:grpSpPr>
        <p:sp>
          <p:nvSpPr>
            <p:cNvPr id="46" name="Rectangle 24">
              <a:extLst>
                <a:ext uri="{FF2B5EF4-FFF2-40B4-BE49-F238E27FC236}">
                  <a16:creationId xmlns:a16="http://schemas.microsoft.com/office/drawing/2014/main" id="{706C029B-A799-4206-A656-A006D8F83990}"/>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25">
              <a:extLst>
                <a:ext uri="{FF2B5EF4-FFF2-40B4-BE49-F238E27FC236}">
                  <a16:creationId xmlns:a16="http://schemas.microsoft.com/office/drawing/2014/main" id="{63328131-EC42-4D6D-A247-91FD3D23E58C}"/>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26">
              <a:extLst>
                <a:ext uri="{FF2B5EF4-FFF2-40B4-BE49-F238E27FC236}">
                  <a16:creationId xmlns:a16="http://schemas.microsoft.com/office/drawing/2014/main" id="{3A728384-87ED-4E87-8F78-97EB653FDC67}"/>
                </a:ext>
              </a:extLst>
            </p:cNvPr>
            <p:cNvSpPr txBox="1"/>
            <p:nvPr/>
          </p:nvSpPr>
          <p:spPr>
            <a:xfrm rot="16200000">
              <a:off x="9786231" y="3225513"/>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pic>
          <p:nvPicPr>
            <p:cNvPr id="49" name="Picture 27">
              <a:extLst>
                <a:ext uri="{FF2B5EF4-FFF2-40B4-BE49-F238E27FC236}">
                  <a16:creationId xmlns:a16="http://schemas.microsoft.com/office/drawing/2014/main" id="{2B44F548-697F-412D-9B99-861C272463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87" name="Group 28">
            <a:extLst>
              <a:ext uri="{FF2B5EF4-FFF2-40B4-BE49-F238E27FC236}">
                <a16:creationId xmlns:a16="http://schemas.microsoft.com/office/drawing/2014/main" id="{C0099890-786A-4F87-960D-5DADE5168909}"/>
              </a:ext>
            </a:extLst>
          </p:cNvPr>
          <p:cNvGrpSpPr/>
          <p:nvPr/>
        </p:nvGrpSpPr>
        <p:grpSpPr>
          <a:xfrm>
            <a:off x="-7847639" y="0"/>
            <a:ext cx="9961092" cy="6858000"/>
            <a:chOff x="491575" y="0"/>
            <a:chExt cx="9961092" cy="6858000"/>
          </a:xfrm>
        </p:grpSpPr>
        <p:sp>
          <p:nvSpPr>
            <p:cNvPr id="88" name="Rectangle 29">
              <a:extLst>
                <a:ext uri="{FF2B5EF4-FFF2-40B4-BE49-F238E27FC236}">
                  <a16:creationId xmlns:a16="http://schemas.microsoft.com/office/drawing/2014/main" id="{CE9AAB1E-3A13-4745-A574-9EE6806378C9}"/>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30">
              <a:extLst>
                <a:ext uri="{FF2B5EF4-FFF2-40B4-BE49-F238E27FC236}">
                  <a16:creationId xmlns:a16="http://schemas.microsoft.com/office/drawing/2014/main" id="{1BC0F905-3F71-4932-B130-39D508C4D117}"/>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31">
              <a:extLst>
                <a:ext uri="{FF2B5EF4-FFF2-40B4-BE49-F238E27FC236}">
                  <a16:creationId xmlns:a16="http://schemas.microsoft.com/office/drawing/2014/main" id="{93EC5869-A976-4328-A864-2BB04E7E7BFC}"/>
                </a:ext>
              </a:extLst>
            </p:cNvPr>
            <p:cNvSpPr txBox="1"/>
            <p:nvPr/>
          </p:nvSpPr>
          <p:spPr>
            <a:xfrm rot="16200000">
              <a:off x="9117129" y="3220389"/>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pic>
          <p:nvPicPr>
            <p:cNvPr id="91" name="Picture 32">
              <a:extLst>
                <a:ext uri="{FF2B5EF4-FFF2-40B4-BE49-F238E27FC236}">
                  <a16:creationId xmlns:a16="http://schemas.microsoft.com/office/drawing/2014/main" id="{7C8E4AB7-ADC0-4FEE-AE7A-994F5DAD3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2" name="Group 33">
            <a:extLst>
              <a:ext uri="{FF2B5EF4-FFF2-40B4-BE49-F238E27FC236}">
                <a16:creationId xmlns:a16="http://schemas.microsoft.com/office/drawing/2014/main" id="{0E4F6447-6163-4D6A-A8D2-BD63B6CB3A42}"/>
              </a:ext>
            </a:extLst>
          </p:cNvPr>
          <p:cNvGrpSpPr/>
          <p:nvPr/>
        </p:nvGrpSpPr>
        <p:grpSpPr>
          <a:xfrm>
            <a:off x="-7985197" y="0"/>
            <a:ext cx="9574094" cy="6858000"/>
            <a:chOff x="491575" y="0"/>
            <a:chExt cx="9574094" cy="6858000"/>
          </a:xfrm>
        </p:grpSpPr>
        <p:sp>
          <p:nvSpPr>
            <p:cNvPr id="93" name="Rectangle 34">
              <a:extLst>
                <a:ext uri="{FF2B5EF4-FFF2-40B4-BE49-F238E27FC236}">
                  <a16:creationId xmlns:a16="http://schemas.microsoft.com/office/drawing/2014/main" id="{5CB8CB55-9DEC-4367-900E-7257FE1B874F}"/>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35">
              <a:extLst>
                <a:ext uri="{FF2B5EF4-FFF2-40B4-BE49-F238E27FC236}">
                  <a16:creationId xmlns:a16="http://schemas.microsoft.com/office/drawing/2014/main" id="{9DBAEDD6-7153-4AFF-BDC7-5A225B4B5642}"/>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36">
              <a:extLst>
                <a:ext uri="{FF2B5EF4-FFF2-40B4-BE49-F238E27FC236}">
                  <a16:creationId xmlns:a16="http://schemas.microsoft.com/office/drawing/2014/main" id="{12F9D37B-DE70-4087-8A7F-BBA0BAF5B6CF}"/>
                </a:ext>
              </a:extLst>
            </p:cNvPr>
            <p:cNvSpPr txBox="1"/>
            <p:nvPr/>
          </p:nvSpPr>
          <p:spPr>
            <a:xfrm rot="16200000">
              <a:off x="8746453" y="3220388"/>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pic>
          <p:nvPicPr>
            <p:cNvPr id="96" name="Picture 37">
              <a:extLst>
                <a:ext uri="{FF2B5EF4-FFF2-40B4-BE49-F238E27FC236}">
                  <a16:creationId xmlns:a16="http://schemas.microsoft.com/office/drawing/2014/main" id="{6FA13E8D-3FCC-4EC2-BD8C-6CE7CA0EC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97" name="Group 39">
            <a:extLst>
              <a:ext uri="{FF2B5EF4-FFF2-40B4-BE49-F238E27FC236}">
                <a16:creationId xmlns:a16="http://schemas.microsoft.com/office/drawing/2014/main" id="{3FD3EE0D-FD02-4885-9AC0-03F414A9888F}"/>
              </a:ext>
            </a:extLst>
          </p:cNvPr>
          <p:cNvGrpSpPr/>
          <p:nvPr/>
        </p:nvGrpSpPr>
        <p:grpSpPr>
          <a:xfrm>
            <a:off x="-7638543" y="-1"/>
            <a:ext cx="8692331" cy="6858000"/>
            <a:chOff x="718505" y="-1"/>
            <a:chExt cx="8692331" cy="6858000"/>
          </a:xfrm>
        </p:grpSpPr>
        <p:sp>
          <p:nvSpPr>
            <p:cNvPr id="98" name="Rectangle 40">
              <a:extLst>
                <a:ext uri="{FF2B5EF4-FFF2-40B4-BE49-F238E27FC236}">
                  <a16:creationId xmlns:a16="http://schemas.microsoft.com/office/drawing/2014/main" id="{60A9D552-2EF0-4DB4-9DC6-F52F2FD55E3C}"/>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41">
              <a:extLst>
                <a:ext uri="{FF2B5EF4-FFF2-40B4-BE49-F238E27FC236}">
                  <a16:creationId xmlns:a16="http://schemas.microsoft.com/office/drawing/2014/main" id="{DA27D1F1-923F-4591-A07A-39E775B734F9}"/>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42">
              <a:extLst>
                <a:ext uri="{FF2B5EF4-FFF2-40B4-BE49-F238E27FC236}">
                  <a16:creationId xmlns:a16="http://schemas.microsoft.com/office/drawing/2014/main" id="{0E895421-2372-4C7F-93D2-3B0353A6E7BD}"/>
                </a:ext>
              </a:extLst>
            </p:cNvPr>
            <p:cNvSpPr txBox="1"/>
            <p:nvPr/>
          </p:nvSpPr>
          <p:spPr>
            <a:xfrm rot="16200000">
              <a:off x="7816611"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pic>
          <p:nvPicPr>
            <p:cNvPr id="101" name="Picture 43">
              <a:extLst>
                <a:ext uri="{FF2B5EF4-FFF2-40B4-BE49-F238E27FC236}">
                  <a16:creationId xmlns:a16="http://schemas.microsoft.com/office/drawing/2014/main" id="{1A9D6167-F7B8-4BFF-8BC5-2D13EF0CF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102" name="Group 44">
            <a:extLst>
              <a:ext uri="{FF2B5EF4-FFF2-40B4-BE49-F238E27FC236}">
                <a16:creationId xmlns:a16="http://schemas.microsoft.com/office/drawing/2014/main" id="{76789F00-2688-429D-926C-15F83152FDBE}"/>
              </a:ext>
            </a:extLst>
          </p:cNvPr>
          <p:cNvGrpSpPr/>
          <p:nvPr/>
        </p:nvGrpSpPr>
        <p:grpSpPr>
          <a:xfrm>
            <a:off x="-9395082" y="-1"/>
            <a:ext cx="9927504" cy="6858000"/>
            <a:chOff x="-9337032" y="-1"/>
            <a:chExt cx="9927504" cy="6858000"/>
          </a:xfrm>
        </p:grpSpPr>
        <p:sp>
          <p:nvSpPr>
            <p:cNvPr id="103" name="Rectangle 45">
              <a:extLst>
                <a:ext uri="{FF2B5EF4-FFF2-40B4-BE49-F238E27FC236}">
                  <a16:creationId xmlns:a16="http://schemas.microsoft.com/office/drawing/2014/main" id="{FF862AB6-114D-4C6A-B849-5A11B3650265}"/>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Shape 46">
              <a:extLst>
                <a:ext uri="{FF2B5EF4-FFF2-40B4-BE49-F238E27FC236}">
                  <a16:creationId xmlns:a16="http://schemas.microsoft.com/office/drawing/2014/main" id="{30105858-8A3E-4676-96A7-18C1A74E36F4}"/>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47">
              <a:extLst>
                <a:ext uri="{FF2B5EF4-FFF2-40B4-BE49-F238E27FC236}">
                  <a16:creationId xmlns:a16="http://schemas.microsoft.com/office/drawing/2014/main" id="{8A634BD7-1512-45B6-AFE4-1EEA636625CB}"/>
                </a:ext>
              </a:extLst>
            </p:cNvPr>
            <p:cNvSpPr txBox="1"/>
            <p:nvPr/>
          </p:nvSpPr>
          <p:spPr>
            <a:xfrm rot="16200000">
              <a:off x="-108648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pic>
          <p:nvPicPr>
            <p:cNvPr id="106" name="Picture 48">
              <a:extLst>
                <a:ext uri="{FF2B5EF4-FFF2-40B4-BE49-F238E27FC236}">
                  <a16:creationId xmlns:a16="http://schemas.microsoft.com/office/drawing/2014/main" id="{F08704A4-CABE-4989-8BF7-C10A6BB40E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112" name="1 Título"/>
          <p:cNvSpPr txBox="1">
            <a:spLocks/>
          </p:cNvSpPr>
          <p:nvPr/>
        </p:nvSpPr>
        <p:spPr>
          <a:xfrm>
            <a:off x="4572000" y="135945"/>
            <a:ext cx="76200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¿Qué es Motivación?</a:t>
            </a:r>
          </a:p>
        </p:txBody>
      </p:sp>
      <p:sp>
        <p:nvSpPr>
          <p:cNvPr id="113" name="2 Marcador de contenido"/>
          <p:cNvSpPr txBox="1">
            <a:spLocks/>
          </p:cNvSpPr>
          <p:nvPr/>
        </p:nvSpPr>
        <p:spPr>
          <a:xfrm>
            <a:off x="3771900" y="4284515"/>
            <a:ext cx="7094376" cy="1818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sz="2000" dirty="0">
                <a:latin typeface="+mj-lt"/>
              </a:rPr>
              <a:t>La motivación es un proceso psicológico fundamental en el comportamiento individual. </a:t>
            </a:r>
          </a:p>
          <a:p>
            <a:pPr algn="just"/>
            <a:r>
              <a:rPr lang="es-PA" sz="2000" dirty="0">
                <a:latin typeface="+mj-lt"/>
              </a:rPr>
              <a:t>Así como sucede con los procesos cognitivos, la motivación no se puede visualizar, sino que sólo puede ser observada a través de la conducta de las personas. </a:t>
            </a:r>
            <a:endParaRPr lang="es-PA" sz="2000" dirty="0">
              <a:latin typeface="+mj-lt"/>
              <a:cs typeface="Arial" panose="020B0604020202020204" pitchFamily="34" charset="0"/>
            </a:endParaRPr>
          </a:p>
        </p:txBody>
      </p:sp>
      <p:sp>
        <p:nvSpPr>
          <p:cNvPr id="114" name="2 Marcador de contenido"/>
          <p:cNvSpPr txBox="1">
            <a:spLocks/>
          </p:cNvSpPr>
          <p:nvPr/>
        </p:nvSpPr>
        <p:spPr>
          <a:xfrm>
            <a:off x="5897724" y="1584615"/>
            <a:ext cx="4968552" cy="213346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r>
              <a:rPr lang="es-PA" sz="2000" dirty="0">
                <a:latin typeface="+mj-lt"/>
              </a:rPr>
              <a:t>Se define motivación como los procesos que inciden en la intensidad, dirección y persistencia del esfuerzo que realiza un individuo para la consecución de un objetivo. </a:t>
            </a:r>
            <a:endParaRPr lang="es-PA" sz="2000" dirty="0">
              <a:latin typeface="+mj-lt"/>
              <a:cs typeface="Arial" panose="020B0604020202020204" pitchFamily="34" charset="0"/>
            </a:endParaRPr>
          </a:p>
        </p:txBody>
      </p:sp>
      <p:pic>
        <p:nvPicPr>
          <p:cNvPr id="115" name="11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818" y="1593388"/>
            <a:ext cx="2788531" cy="2188224"/>
          </a:xfrm>
          <a:prstGeom prst="rect">
            <a:avLst/>
          </a:prstGeom>
        </p:spPr>
      </p:pic>
      <p:sp>
        <p:nvSpPr>
          <p:cNvPr id="38" name="TextBox 7">
            <a:extLst>
              <a:ext uri="{FF2B5EF4-FFF2-40B4-BE49-F238E27FC236}">
                <a16:creationId xmlns:a16="http://schemas.microsoft.com/office/drawing/2014/main" id="{9ABCB6AB-0369-4ADB-ACC8-4B44CB95F07E}"/>
              </a:ext>
            </a:extLst>
          </p:cNvPr>
          <p:cNvSpPr txBox="1"/>
          <p:nvPr/>
        </p:nvSpPr>
        <p:spPr>
          <a:xfrm>
            <a:off x="3061722" y="6485414"/>
            <a:ext cx="8598877"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PA" sz="1100" dirty="0"/>
              <a:t>I. Chiavenato. Comportamiento Organizacional: La dinámica del éxito en las organizaciones (Segunda Edición. Editorial </a:t>
            </a:r>
            <a:r>
              <a:rPr lang="es-PA" sz="1100" dirty="0" err="1"/>
              <a:t>McGrawHill</a:t>
            </a:r>
            <a:r>
              <a:rPr lang="es-PA" sz="1100" dirty="0"/>
              <a:t>, 2009)</a:t>
            </a:r>
            <a:endParaRPr lang="en-US" sz="1100" dirty="0"/>
          </a:p>
        </p:txBody>
      </p:sp>
    </p:spTree>
    <p:extLst>
      <p:ext uri="{BB962C8B-B14F-4D97-AF65-F5344CB8AC3E}">
        <p14:creationId xmlns:p14="http://schemas.microsoft.com/office/powerpoint/2010/main" val="36016075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1000"/>
                                        <p:tgtEl>
                                          <p:spTgt spid="114"/>
                                        </p:tgtEl>
                                      </p:cBhvr>
                                    </p:animEffect>
                                    <p:anim calcmode="lin" valueType="num">
                                      <p:cBhvr>
                                        <p:cTn id="20" dur="1000" fill="hold"/>
                                        <p:tgtEl>
                                          <p:spTgt spid="114"/>
                                        </p:tgtEl>
                                        <p:attrNameLst>
                                          <p:attrName>ppt_x</p:attrName>
                                        </p:attrNameLst>
                                      </p:cBhvr>
                                      <p:tavLst>
                                        <p:tav tm="0">
                                          <p:val>
                                            <p:strVal val="#ppt_x"/>
                                          </p:val>
                                        </p:tav>
                                        <p:tav tm="100000">
                                          <p:val>
                                            <p:strVal val="#ppt_x"/>
                                          </p:val>
                                        </p:tav>
                                      </p:tavLst>
                                    </p:anim>
                                    <p:anim calcmode="lin" valueType="num">
                                      <p:cBhvr>
                                        <p:cTn id="21" dur="1000" fill="hold"/>
                                        <p:tgtEl>
                                          <p:spTgt spid="1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1000"/>
                                        <p:tgtEl>
                                          <p:spTgt spid="113"/>
                                        </p:tgtEl>
                                      </p:cBhvr>
                                    </p:animEffect>
                                    <p:anim calcmode="lin" valueType="num">
                                      <p:cBhvr>
                                        <p:cTn id="26" dur="1000" fill="hold"/>
                                        <p:tgtEl>
                                          <p:spTgt spid="113"/>
                                        </p:tgtEl>
                                        <p:attrNameLst>
                                          <p:attrName>ppt_x</p:attrName>
                                        </p:attrNameLst>
                                      </p:cBhvr>
                                      <p:tavLst>
                                        <p:tav tm="0">
                                          <p:val>
                                            <p:strVal val="#ppt_x"/>
                                          </p:val>
                                        </p:tav>
                                        <p:tav tm="100000">
                                          <p:val>
                                            <p:strVal val="#ppt_x"/>
                                          </p:val>
                                        </p:tav>
                                      </p:tavLst>
                                    </p:anim>
                                    <p:anim calcmode="lin" valueType="num">
                                      <p:cBhvr>
                                        <p:cTn id="27" dur="1000" fill="hold"/>
                                        <p:tgtEl>
                                          <p:spTgt spid="11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Análisis Comparativo de las Teorías de Contenido</a:t>
            </a:r>
          </a:p>
        </p:txBody>
      </p:sp>
      <p:pic>
        <p:nvPicPr>
          <p:cNvPr id="38" name="Content Placeholder 5">
            <a:extLst>
              <a:ext uri="{FF2B5EF4-FFF2-40B4-BE49-F238E27FC236}">
                <a16:creationId xmlns:a16="http://schemas.microsoft.com/office/drawing/2014/main" id="{9B465EF0-2762-4BF1-B6E2-873D432A6B1F}"/>
              </a:ext>
            </a:extLst>
          </p:cNvPr>
          <p:cNvPicPr>
            <a:picLocks noGrp="1" noChangeAspect="1"/>
          </p:cNvPicPr>
          <p:nvPr/>
        </p:nvPicPr>
        <p:blipFill>
          <a:blip r:embed="rId3"/>
          <a:stretch>
            <a:fillRect/>
          </a:stretch>
        </p:blipFill>
        <p:spPr>
          <a:xfrm>
            <a:off x="2205405" y="1342232"/>
            <a:ext cx="5879951" cy="4351338"/>
          </a:xfrm>
          <a:prstGeom prst="rect">
            <a:avLst/>
          </a:prstGeom>
          <a:ln>
            <a:noFill/>
          </a:ln>
          <a:effectLst>
            <a:outerShdw blurRad="190500" algn="tl" rotWithShape="0">
              <a:srgbClr val="000000">
                <a:alpha val="70000"/>
              </a:srgbClr>
            </a:outerShdw>
          </a:effectLst>
        </p:spPr>
      </p:pic>
      <p:sp>
        <p:nvSpPr>
          <p:cNvPr id="42" name="TextBox 7">
            <a:extLst>
              <a:ext uri="{FF2B5EF4-FFF2-40B4-BE49-F238E27FC236}">
                <a16:creationId xmlns:a16="http://schemas.microsoft.com/office/drawing/2014/main" id="{9ABCB6AB-0369-4ADB-ACC8-4B44CB95F07E}"/>
              </a:ext>
            </a:extLst>
          </p:cNvPr>
          <p:cNvSpPr txBox="1"/>
          <p:nvPr/>
        </p:nvSpPr>
        <p:spPr>
          <a:xfrm>
            <a:off x="819150" y="6507525"/>
            <a:ext cx="8598877"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PA" sz="1100" dirty="0"/>
              <a:t>I. Chiavenato. Comportamiento Organizacional: La dinámica del éxito en las organizaciones (Segunda Edición. Editorial </a:t>
            </a:r>
            <a:r>
              <a:rPr lang="es-PA" sz="1100" dirty="0" err="1"/>
              <a:t>McGrawHill</a:t>
            </a:r>
            <a:r>
              <a:rPr lang="es-PA" sz="1100" dirty="0"/>
              <a:t>, 2009)</a:t>
            </a:r>
            <a:endParaRPr lang="en-US" sz="1100" dirty="0"/>
          </a:p>
        </p:txBody>
      </p:sp>
    </p:spTree>
    <p:extLst>
      <p:ext uri="{BB962C8B-B14F-4D97-AF65-F5344CB8AC3E}">
        <p14:creationId xmlns:p14="http://schemas.microsoft.com/office/powerpoint/2010/main" val="481821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231195"/>
            <a:ext cx="89154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pic>
        <p:nvPicPr>
          <p:cNvPr id="85" name="84 Imagen"/>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49062" y="1371536"/>
            <a:ext cx="7692508" cy="4064614"/>
          </a:xfrm>
          <a:prstGeom prst="rect">
            <a:avLst/>
          </a:prstGeom>
          <a:noFill/>
          <a:ln>
            <a:solidFill>
              <a:schemeClr val="tx1"/>
            </a:solidFill>
            <a:prstDash val="sysDash"/>
          </a:ln>
        </p:spPr>
      </p:pic>
      <p:sp>
        <p:nvSpPr>
          <p:cNvPr id="2" name="1 Rectángulo"/>
          <p:cNvSpPr/>
          <p:nvPr/>
        </p:nvSpPr>
        <p:spPr>
          <a:xfrm>
            <a:off x="1733549" y="3086659"/>
            <a:ext cx="7276441" cy="1009650"/>
          </a:xfrm>
          <a:prstGeom prst="rect">
            <a:avLst/>
          </a:prstGeom>
          <a:noFill/>
          <a:ln w="57150">
            <a:solidFill>
              <a:srgbClr val="FF5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16507599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de Proceso</a:t>
            </a:r>
          </a:p>
        </p:txBody>
      </p:sp>
      <p:pic>
        <p:nvPicPr>
          <p:cNvPr id="39" name="Picture 4" descr="Resultado de imagen para equidad organizacional">
            <a:extLst>
              <a:ext uri="{FF2B5EF4-FFF2-40B4-BE49-F238E27FC236}">
                <a16:creationId xmlns:a16="http://schemas.microsoft.com/office/drawing/2014/main" id="{1BFDFF5F-A88E-4C9A-8A3B-8FF7919A01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182" y="3947596"/>
            <a:ext cx="2381075" cy="18620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Imagen relacionada">
            <a:extLst>
              <a:ext uri="{FF2B5EF4-FFF2-40B4-BE49-F238E27FC236}">
                <a16:creationId xmlns:a16="http://schemas.microsoft.com/office/drawing/2014/main" id="{B76E1706-435A-4C3B-A894-3C74E2876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257" y="1714649"/>
            <a:ext cx="2686342" cy="1862026"/>
          </a:xfrm>
          <a:prstGeom prst="rect">
            <a:avLst/>
          </a:prstGeom>
          <a:noFill/>
          <a:extLst>
            <a:ext uri="{909E8E84-426E-40DD-AFC4-6F175D3DCCD1}">
              <a14:hiddenFill xmlns:a14="http://schemas.microsoft.com/office/drawing/2010/main">
                <a:solidFill>
                  <a:srgbClr val="FFFFFF"/>
                </a:solidFill>
              </a14:hiddenFill>
            </a:ext>
          </a:extLst>
        </p:spPr>
      </p:pic>
      <p:sp>
        <p:nvSpPr>
          <p:cNvPr id="43" name="Subtitle 2">
            <a:extLst>
              <a:ext uri="{FF2B5EF4-FFF2-40B4-BE49-F238E27FC236}">
                <a16:creationId xmlns:a16="http://schemas.microsoft.com/office/drawing/2014/main" id="{B0099982-C957-4BA3-87FB-C2F184F639C2}"/>
              </a:ext>
            </a:extLst>
          </p:cNvPr>
          <p:cNvSpPr>
            <a:spLocks noGrp="1"/>
          </p:cNvSpPr>
          <p:nvPr/>
        </p:nvSpPr>
        <p:spPr>
          <a:xfrm>
            <a:off x="1049062" y="3785096"/>
            <a:ext cx="2288218" cy="7288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s-PA" sz="1800" dirty="0"/>
              <a:t>Teoría de la Definición de Objetivos </a:t>
            </a:r>
          </a:p>
        </p:txBody>
      </p:sp>
      <p:sp>
        <p:nvSpPr>
          <p:cNvPr id="44" name="Rectangle 7">
            <a:extLst>
              <a:ext uri="{FF2B5EF4-FFF2-40B4-BE49-F238E27FC236}">
                <a16:creationId xmlns:a16="http://schemas.microsoft.com/office/drawing/2014/main" id="{6D14C357-0B98-4179-8890-18EF984A1D2A}"/>
              </a:ext>
            </a:extLst>
          </p:cNvPr>
          <p:cNvSpPr/>
          <p:nvPr/>
        </p:nvSpPr>
        <p:spPr>
          <a:xfrm>
            <a:off x="6454437" y="3785096"/>
            <a:ext cx="2100162"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s-PA" dirty="0"/>
              <a:t>Teoría</a:t>
            </a:r>
            <a:r>
              <a:rPr lang="en-US" dirty="0"/>
              <a:t> de las </a:t>
            </a:r>
            <a:r>
              <a:rPr lang="en-US" dirty="0" err="1"/>
              <a:t>Expectativas</a:t>
            </a:r>
            <a:endParaRPr lang="en-US" dirty="0"/>
          </a:p>
        </p:txBody>
      </p:sp>
      <p:sp>
        <p:nvSpPr>
          <p:cNvPr id="45" name="Rectangle 8">
            <a:extLst>
              <a:ext uri="{FF2B5EF4-FFF2-40B4-BE49-F238E27FC236}">
                <a16:creationId xmlns:a16="http://schemas.microsoft.com/office/drawing/2014/main" id="{7EB5F986-F80E-4889-845D-493CEEF32F2E}"/>
              </a:ext>
            </a:extLst>
          </p:cNvPr>
          <p:cNvSpPr/>
          <p:nvPr/>
        </p:nvSpPr>
        <p:spPr>
          <a:xfrm>
            <a:off x="1854255" y="6022544"/>
            <a:ext cx="4734694" cy="3549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s-PA" dirty="0"/>
              <a:t>Teoría</a:t>
            </a:r>
            <a:r>
              <a:rPr lang="en-US" dirty="0"/>
              <a:t> de la </a:t>
            </a:r>
            <a:r>
              <a:rPr lang="es-PA" dirty="0"/>
              <a:t>Equidad</a:t>
            </a:r>
            <a:r>
              <a:rPr lang="en-US" dirty="0"/>
              <a:t> y </a:t>
            </a:r>
            <a:r>
              <a:rPr lang="en-US" dirty="0" err="1"/>
              <a:t>Justicia</a:t>
            </a:r>
            <a:r>
              <a:rPr lang="en-US" dirty="0"/>
              <a:t> </a:t>
            </a:r>
            <a:r>
              <a:rPr lang="en-US" dirty="0" err="1"/>
              <a:t>Organizacional</a:t>
            </a:r>
            <a:endParaRPr lang="en-US" dirty="0"/>
          </a:p>
        </p:txBody>
      </p:sp>
      <p:pic>
        <p:nvPicPr>
          <p:cNvPr id="46" name="Picture 4" descr="Resultado de imagen para DefiniciÃ³n de Objetivos">
            <a:extLst>
              <a:ext uri="{FF2B5EF4-FFF2-40B4-BE49-F238E27FC236}">
                <a16:creationId xmlns:a16="http://schemas.microsoft.com/office/drawing/2014/main" id="{5E232BB7-3AC5-4F4E-87A0-1273F83BF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133" y="1569089"/>
            <a:ext cx="2153147" cy="215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610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44" grpId="0"/>
      <p:bldP spid="4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2.1 Teoría de la Equidad y la Justicia Organizacional</a:t>
            </a:r>
          </a:p>
        </p:txBody>
      </p:sp>
      <p:sp>
        <p:nvSpPr>
          <p:cNvPr id="42" name="TextBox 7">
            <a:extLst>
              <a:ext uri="{FF2B5EF4-FFF2-40B4-BE49-F238E27FC236}">
                <a16:creationId xmlns:a16="http://schemas.microsoft.com/office/drawing/2014/main" id="{9ABCB6AB-0369-4ADB-ACC8-4B44CB95F07E}"/>
              </a:ext>
            </a:extLst>
          </p:cNvPr>
          <p:cNvSpPr txBox="1"/>
          <p:nvPr/>
        </p:nvSpPr>
        <p:spPr>
          <a:xfrm>
            <a:off x="819150" y="6507525"/>
            <a:ext cx="8598877"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PA" sz="1100" dirty="0"/>
              <a:t>I. Chiavenato. Comportamiento Organizacional: La dinámica del éxito en las organizaciones (Segunda Edición. Editorial </a:t>
            </a:r>
            <a:r>
              <a:rPr lang="es-PA" sz="1100" dirty="0" err="1"/>
              <a:t>McGrawHill</a:t>
            </a:r>
            <a:r>
              <a:rPr lang="es-PA" sz="1100" dirty="0"/>
              <a:t>, 2009)</a:t>
            </a:r>
            <a:endParaRPr lang="en-US" sz="1100" dirty="0"/>
          </a:p>
        </p:txBody>
      </p:sp>
      <p:pic>
        <p:nvPicPr>
          <p:cNvPr id="43" name="Content Placeholder 1">
            <a:extLst>
              <a:ext uri="{FF2B5EF4-FFF2-40B4-BE49-F238E27FC236}">
                <a16:creationId xmlns:a16="http://schemas.microsoft.com/office/drawing/2014/main" id="{C2726816-1A15-4DDE-923C-B5C9241719C2}"/>
              </a:ext>
            </a:extLst>
          </p:cNvPr>
          <p:cNvPicPr>
            <a:picLocks noGrp="1" noChangeAspect="1"/>
          </p:cNvPicPr>
          <p:nvPr/>
        </p:nvPicPr>
        <p:blipFill>
          <a:blip r:embed="rId3"/>
          <a:stretch>
            <a:fillRect/>
          </a:stretch>
        </p:blipFill>
        <p:spPr>
          <a:xfrm>
            <a:off x="1104865" y="1746761"/>
            <a:ext cx="7369500" cy="43513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5122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2.1 Teoría de la Equidad y la Justicia Organizacional</a:t>
            </a:r>
          </a:p>
        </p:txBody>
      </p:sp>
      <p:pic>
        <p:nvPicPr>
          <p:cNvPr id="38" name="Picture 2">
            <a:extLst>
              <a:ext uri="{FF2B5EF4-FFF2-40B4-BE49-F238E27FC236}">
                <a16:creationId xmlns:a16="http://schemas.microsoft.com/office/drawing/2014/main" id="{E1F2073E-8D4B-4D91-AE9F-24415DC80E5F}"/>
              </a:ext>
            </a:extLst>
          </p:cNvPr>
          <p:cNvPicPr>
            <a:picLocks noChangeAspect="1"/>
          </p:cNvPicPr>
          <p:nvPr/>
        </p:nvPicPr>
        <p:blipFill>
          <a:blip r:embed="rId3"/>
          <a:stretch>
            <a:fillRect/>
          </a:stretch>
        </p:blipFill>
        <p:spPr>
          <a:xfrm>
            <a:off x="2639673" y="1674071"/>
            <a:ext cx="5638800" cy="4591155"/>
          </a:xfrm>
          <a:prstGeom prst="rect">
            <a:avLst/>
          </a:prstGeom>
          <a:ln>
            <a:noFill/>
          </a:ln>
          <a:effectLst>
            <a:outerShdw blurRad="190500" algn="tl" rotWithShape="0">
              <a:srgbClr val="000000">
                <a:alpha val="70000"/>
              </a:srgbClr>
            </a:outerShdw>
          </a:effectLst>
        </p:spPr>
      </p:pic>
      <p:sp>
        <p:nvSpPr>
          <p:cNvPr id="39" name="Title 1">
            <a:extLst>
              <a:ext uri="{FF2B5EF4-FFF2-40B4-BE49-F238E27FC236}">
                <a16:creationId xmlns:a16="http://schemas.microsoft.com/office/drawing/2014/main" id="{29104264-265B-4426-AC51-E073CD406DA8}"/>
              </a:ext>
            </a:extLst>
          </p:cNvPr>
          <p:cNvSpPr>
            <a:spLocks noGrp="1"/>
          </p:cNvSpPr>
          <p:nvPr/>
        </p:nvSpPr>
        <p:spPr>
          <a:xfrm>
            <a:off x="742950" y="2410122"/>
            <a:ext cx="1695450" cy="2313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err="1"/>
              <a:t>Modelo</a:t>
            </a:r>
            <a:r>
              <a:rPr lang="en-US" sz="2000" dirty="0"/>
              <a:t> de </a:t>
            </a:r>
            <a:r>
              <a:rPr lang="en-US" sz="2000" dirty="0" err="1"/>
              <a:t>Justicia</a:t>
            </a:r>
            <a:r>
              <a:rPr lang="en-US" sz="2000" dirty="0"/>
              <a:t> </a:t>
            </a:r>
            <a:r>
              <a:rPr lang="en-US" sz="2000" dirty="0" err="1"/>
              <a:t>Organizacional</a:t>
            </a:r>
            <a:endParaRPr lang="en-US" sz="2000" dirty="0"/>
          </a:p>
        </p:txBody>
      </p:sp>
      <p:sp>
        <p:nvSpPr>
          <p:cNvPr id="40" name="TextBox 4">
            <a:extLst>
              <a:ext uri="{FF2B5EF4-FFF2-40B4-BE49-F238E27FC236}">
                <a16:creationId xmlns:a16="http://schemas.microsoft.com/office/drawing/2014/main" id="{76371BDC-E627-458C-8249-A0963845B84C}"/>
              </a:ext>
            </a:extLst>
          </p:cNvPr>
          <p:cNvSpPr txBox="1"/>
          <p:nvPr/>
        </p:nvSpPr>
        <p:spPr>
          <a:xfrm>
            <a:off x="702435" y="6509843"/>
            <a:ext cx="8598877"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00" dirty="0"/>
              <a:t>S. Robbins y T. Judge. </a:t>
            </a:r>
            <a:r>
              <a:rPr lang="es-PA" sz="1000" dirty="0"/>
              <a:t>Comportamiento Organizacional (13va Edición. Editorial Pearson Educación, Prentice Hall, México, 2009)</a:t>
            </a:r>
            <a:endParaRPr lang="en-US" sz="1000" dirty="0"/>
          </a:p>
        </p:txBody>
      </p:sp>
    </p:spTree>
    <p:extLst>
      <p:ext uri="{BB962C8B-B14F-4D97-AF65-F5344CB8AC3E}">
        <p14:creationId xmlns:p14="http://schemas.microsoft.com/office/powerpoint/2010/main" val="2178684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2.2 Teoría de la Fijación de Metas</a:t>
            </a:r>
          </a:p>
        </p:txBody>
      </p:sp>
      <p:pic>
        <p:nvPicPr>
          <p:cNvPr id="39" name="Imagen 4" descr="Godfrey Kneller - Portrait of John Locke (Hermitag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9537" y="1639719"/>
            <a:ext cx="1340831" cy="1667854"/>
          </a:xfrm>
          <a:prstGeom prst="rect">
            <a:avLst/>
          </a:prstGeom>
          <a:noFill/>
          <a:ln>
            <a:noFill/>
          </a:ln>
        </p:spPr>
      </p:pic>
      <p:sp>
        <p:nvSpPr>
          <p:cNvPr id="2" name="1 Rectángulo"/>
          <p:cNvSpPr/>
          <p:nvPr/>
        </p:nvSpPr>
        <p:spPr>
          <a:xfrm>
            <a:off x="704850" y="3366098"/>
            <a:ext cx="8410206" cy="3170099"/>
          </a:xfrm>
          <a:prstGeom prst="rect">
            <a:avLst/>
          </a:prstGeom>
        </p:spPr>
        <p:txBody>
          <a:bodyPr wrap="square">
            <a:spAutoFit/>
          </a:bodyPr>
          <a:lstStyle/>
          <a:p>
            <a:pPr algn="ctr"/>
            <a:r>
              <a:rPr lang="es-PA" sz="2000" b="1" dirty="0"/>
              <a:t>Edwin A. Locke</a:t>
            </a:r>
            <a:r>
              <a:rPr lang="es-PA" sz="2000" dirty="0"/>
              <a:t> (05 de enero 1938) </a:t>
            </a:r>
          </a:p>
          <a:p>
            <a:pPr algn="just"/>
            <a:r>
              <a:rPr lang="es-PA" sz="2000" dirty="0"/>
              <a:t>Psicólogo estadounidense y un pionero en la teoría de la fijación de objetivos. Él es un ex profesor del Decano de motivación y liderazgo en la Universidad de Maryland. Él era también afiliado con el Departamento de Psicología. La Asociación para la Ciencia Psicológica lo elogió, diciendo: "Locke es el psicólogo organizacional más publicado en la historia del campo. </a:t>
            </a:r>
          </a:p>
          <a:p>
            <a:pPr algn="just"/>
            <a:r>
              <a:rPr lang="es-PA" sz="2000" dirty="0"/>
              <a:t>La teoría de fijación de objetivos es tal vez la teoría más ampliamente respetada en psicología industrial-organizacional. Su capítulo 1976 sobre la satisfacción laboral sigue siendo una de las piezas más altamente citados de trabajo en el campo.</a:t>
            </a:r>
          </a:p>
        </p:txBody>
      </p:sp>
    </p:spTree>
    <p:extLst>
      <p:ext uri="{BB962C8B-B14F-4D97-AF65-F5344CB8AC3E}">
        <p14:creationId xmlns:p14="http://schemas.microsoft.com/office/powerpoint/2010/main" val="1851572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2.2 Teoría de la Fijación de Metas</a:t>
            </a:r>
          </a:p>
        </p:txBody>
      </p:sp>
      <p:sp>
        <p:nvSpPr>
          <p:cNvPr id="2" name="1 Rectángulo"/>
          <p:cNvSpPr/>
          <p:nvPr/>
        </p:nvSpPr>
        <p:spPr>
          <a:xfrm>
            <a:off x="895349" y="2076357"/>
            <a:ext cx="8114641" cy="3170099"/>
          </a:xfrm>
          <a:prstGeom prst="rect">
            <a:avLst/>
          </a:prstGeom>
        </p:spPr>
        <p:txBody>
          <a:bodyPr wrap="square">
            <a:spAutoFit/>
          </a:bodyPr>
          <a:lstStyle/>
          <a:p>
            <a:pPr algn="just"/>
            <a:r>
              <a:rPr lang="es-PA" sz="2000" dirty="0"/>
              <a:t>La meta es aquello que una persona se esfuerza por lograr, Locke afirma que la intención de alcanzar una meta es una fuente básica de motivación, las metas son importantes en cualquier actividad ya que motivan y guían nuestros actos y nos impulsan a dar nuestro mejor rendimiento. </a:t>
            </a:r>
            <a:br>
              <a:rPr lang="es-PA" sz="2000" dirty="0"/>
            </a:br>
            <a:endParaRPr lang="es-PA" sz="2000" dirty="0"/>
          </a:p>
          <a:p>
            <a:r>
              <a:rPr lang="es-PA" sz="2000" dirty="0"/>
              <a:t>Las metas pueden tener varias funciones:</a:t>
            </a:r>
            <a:br>
              <a:rPr lang="es-PA" sz="2000" dirty="0"/>
            </a:br>
            <a:r>
              <a:rPr lang="es-PA" sz="2000" dirty="0"/>
              <a:t>1. Centran la atención y la acción estando más atentos a la tarea.</a:t>
            </a:r>
            <a:br>
              <a:rPr lang="es-PA" sz="2000" dirty="0"/>
            </a:br>
            <a:r>
              <a:rPr lang="es-PA" sz="2000" dirty="0"/>
              <a:t>2. Movilizan la energía y el esfuerzo</a:t>
            </a:r>
            <a:br>
              <a:rPr lang="es-PA" sz="2000" dirty="0"/>
            </a:br>
            <a:r>
              <a:rPr lang="es-PA" sz="2000" dirty="0"/>
              <a:t>3. Aumentan la persistencia</a:t>
            </a:r>
            <a:br>
              <a:rPr lang="es-PA" sz="2000" dirty="0"/>
            </a:br>
            <a:r>
              <a:rPr lang="es-PA" sz="2000" dirty="0"/>
              <a:t>4. Ayuda a la elaboración de estrategias</a:t>
            </a:r>
          </a:p>
        </p:txBody>
      </p:sp>
      <p:sp>
        <p:nvSpPr>
          <p:cNvPr id="41" name="Subtítulo 2"/>
          <p:cNvSpPr txBox="1">
            <a:spLocks/>
          </p:cNvSpPr>
          <p:nvPr/>
        </p:nvSpPr>
        <p:spPr>
          <a:xfrm>
            <a:off x="4375918" y="1554195"/>
            <a:ext cx="1181100" cy="522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2"/>
                </a:solidFill>
              </a:rPr>
              <a:t>META</a:t>
            </a:r>
            <a:endParaRPr lang="es-PA" b="1" dirty="0">
              <a:solidFill>
                <a:schemeClr val="tx2"/>
              </a:solidFill>
            </a:endParaRPr>
          </a:p>
        </p:txBody>
      </p:sp>
      <p:pic>
        <p:nvPicPr>
          <p:cNvPr id="42" name="Picture 2" descr="Empresario Running cruzan la meta de victorias Ãxito Foto de archivo - 398448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202" y="4643195"/>
            <a:ext cx="2342513" cy="158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7823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2.2 Teoría de la Fijación de Metas</a:t>
            </a:r>
          </a:p>
        </p:txBody>
      </p:sp>
      <p:sp>
        <p:nvSpPr>
          <p:cNvPr id="2" name="1 Rectángulo"/>
          <p:cNvSpPr/>
          <p:nvPr/>
        </p:nvSpPr>
        <p:spPr>
          <a:xfrm>
            <a:off x="797314" y="1577468"/>
            <a:ext cx="8114641" cy="3785652"/>
          </a:xfrm>
          <a:prstGeom prst="rect">
            <a:avLst/>
          </a:prstGeom>
        </p:spPr>
        <p:txBody>
          <a:bodyPr wrap="square">
            <a:spAutoFit/>
          </a:bodyPr>
          <a:lstStyle/>
          <a:p>
            <a:r>
              <a:rPr lang="es-PA" sz="2000" dirty="0"/>
              <a:t>Para que la fijación de metas realmente sea útil debe ser:</a:t>
            </a:r>
          </a:p>
          <a:p>
            <a:pPr marL="342900" indent="-342900">
              <a:buFont typeface="Arial" pitchFamily="34" charset="0"/>
              <a:buChar char="•"/>
            </a:pPr>
            <a:r>
              <a:rPr lang="es-PA" sz="2000" dirty="0"/>
              <a:t>Específica, difíciles y desafiantes, pero posibles de lograr. Además existe un elemento importante el FEEDBACK, para poder potenciar al máximo los logros.</a:t>
            </a:r>
          </a:p>
          <a:p>
            <a:r>
              <a:rPr lang="es-PA" sz="2000" dirty="0" err="1"/>
              <a:t>Feedback</a:t>
            </a:r>
            <a:r>
              <a:rPr lang="es-PA" sz="2000" dirty="0"/>
              <a:t> (retroalimentación en inglés). Lo podemos denominar como:</a:t>
            </a:r>
          </a:p>
          <a:p>
            <a:pPr marL="342900" indent="-342900">
              <a:buFont typeface="Wingdings" pitchFamily="2" charset="2"/>
              <a:buChar char="q"/>
            </a:pPr>
            <a:r>
              <a:rPr lang="es-PA" sz="2000" dirty="0"/>
              <a:t>La reacción, respuesta u opinión que nos da un interlocutor como retorno sobre un asunto determinado. Ejemplo: “Presenté mi informe a los accionistas y el</a:t>
            </a:r>
            <a:r>
              <a:rPr lang="es-PA" sz="2000" i="1" dirty="0"/>
              <a:t> </a:t>
            </a:r>
            <a:r>
              <a:rPr lang="es-PA" sz="2000" i="1" dirty="0" err="1"/>
              <a:t>feedback</a:t>
            </a:r>
            <a:r>
              <a:rPr lang="es-PA" sz="2000" dirty="0"/>
              <a:t> fue muy positivo”.</a:t>
            </a:r>
          </a:p>
          <a:p>
            <a:pPr marL="342900" indent="-342900">
              <a:buFont typeface="Wingdings" pitchFamily="2" charset="2"/>
              <a:buChar char="q"/>
            </a:pPr>
            <a:r>
              <a:rPr lang="es-PA" sz="2000" dirty="0"/>
              <a:t>El método de control de sistemas, en el cual los resultados obtenidos de una tarea o actividad son reintroducidos nuevamente en el sistema con el objeto de realizar las modificaciones necesarias, bien sean para controlar el sistema, bien para optimizar su comportamiento.</a:t>
            </a:r>
          </a:p>
        </p:txBody>
      </p:sp>
      <p:pic>
        <p:nvPicPr>
          <p:cNvPr id="43" name="Picture 2" descr="Resultado de imagen para imagenes de FEEDB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775" y="5500548"/>
            <a:ext cx="1983436" cy="109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8715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2.2 Teoría de la Fijación de Metas</a:t>
            </a:r>
          </a:p>
        </p:txBody>
      </p:sp>
      <p:sp>
        <p:nvSpPr>
          <p:cNvPr id="41" name="Título 1"/>
          <p:cNvSpPr txBox="1">
            <a:spLocks/>
          </p:cNvSpPr>
          <p:nvPr/>
        </p:nvSpPr>
        <p:spPr>
          <a:xfrm>
            <a:off x="1487474" y="1552624"/>
            <a:ext cx="7160226" cy="6697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tx2"/>
                </a:solidFill>
              </a:rPr>
              <a:t>ESQUEMA DE DEFINICION DE METAS </a:t>
            </a:r>
            <a:endParaRPr lang="es-PA" sz="2400" dirty="0">
              <a:solidFill>
                <a:schemeClr val="tx2"/>
              </a:solidFill>
            </a:endParaRPr>
          </a:p>
        </p:txBody>
      </p:sp>
      <p:pic>
        <p:nvPicPr>
          <p:cNvPr id="42" name="Imagen 3" descr="http://www.monografias.com/trabajos82/a-satisfaccion-laboral-y-productividad-empresas-ambato-a/image002.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753878" y="2337438"/>
            <a:ext cx="4627417" cy="3083445"/>
          </a:xfrm>
          <a:prstGeom prst="rect">
            <a:avLst/>
          </a:prstGeom>
          <a:noFill/>
          <a:ln>
            <a:solidFill>
              <a:schemeClr val="tx1"/>
            </a:solidFill>
          </a:ln>
        </p:spPr>
      </p:pic>
    </p:spTree>
    <p:extLst>
      <p:ext uri="{BB962C8B-B14F-4D97-AF65-F5344CB8AC3E}">
        <p14:creationId xmlns:p14="http://schemas.microsoft.com/office/powerpoint/2010/main" val="1565802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37"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2.3 Teoría de las Expectativas</a:t>
            </a:r>
          </a:p>
        </p:txBody>
      </p:sp>
      <p:pic>
        <p:nvPicPr>
          <p:cNvPr id="39" name="Content Placeholder 3">
            <a:extLst>
              <a:ext uri="{FF2B5EF4-FFF2-40B4-BE49-F238E27FC236}">
                <a16:creationId xmlns:a16="http://schemas.microsoft.com/office/drawing/2014/main" id="{F9A48BFB-6651-4D6C-B9B1-BA9C54AF965D}"/>
              </a:ext>
            </a:extLst>
          </p:cNvPr>
          <p:cNvPicPr>
            <a:picLocks noGrp="1" noChangeAspect="1"/>
          </p:cNvPicPr>
          <p:nvPr/>
        </p:nvPicPr>
        <p:blipFill>
          <a:blip r:embed="rId3"/>
          <a:stretch>
            <a:fillRect/>
          </a:stretch>
        </p:blipFill>
        <p:spPr>
          <a:xfrm>
            <a:off x="2673481" y="1803911"/>
            <a:ext cx="6071874" cy="3829700"/>
          </a:xfrm>
          <a:prstGeom prst="rect">
            <a:avLst/>
          </a:prstGeom>
          <a:ln>
            <a:noFill/>
          </a:ln>
          <a:effectLst>
            <a:outerShdw blurRad="190500" algn="tl" rotWithShape="0">
              <a:srgbClr val="000000">
                <a:alpha val="70000"/>
              </a:srgbClr>
            </a:outerShdw>
          </a:effectLst>
        </p:spPr>
      </p:pic>
      <p:sp>
        <p:nvSpPr>
          <p:cNvPr id="43" name="TextBox 9">
            <a:extLst>
              <a:ext uri="{FF2B5EF4-FFF2-40B4-BE49-F238E27FC236}">
                <a16:creationId xmlns:a16="http://schemas.microsoft.com/office/drawing/2014/main" id="{2622088D-428B-4F03-AE15-50B161BFAFFA}"/>
              </a:ext>
            </a:extLst>
          </p:cNvPr>
          <p:cNvSpPr txBox="1"/>
          <p:nvPr/>
        </p:nvSpPr>
        <p:spPr>
          <a:xfrm>
            <a:off x="897278" y="6469425"/>
            <a:ext cx="8598877"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s-PA" sz="1100" dirty="0"/>
              <a:t>I. Chiavenato. Comportamiento Organizacional: La dinámica del éxito en las organizaciones (Segunda Edición. Editorial </a:t>
            </a:r>
            <a:r>
              <a:rPr lang="es-PA" sz="1100" dirty="0" err="1"/>
              <a:t>McGrawHill</a:t>
            </a:r>
            <a:r>
              <a:rPr lang="es-PA" sz="1100" dirty="0"/>
              <a:t>, 2009)</a:t>
            </a:r>
            <a:endParaRPr lang="en-US" sz="1100" dirty="0"/>
          </a:p>
        </p:txBody>
      </p:sp>
      <p:sp>
        <p:nvSpPr>
          <p:cNvPr id="44" name="Title 1">
            <a:extLst>
              <a:ext uri="{FF2B5EF4-FFF2-40B4-BE49-F238E27FC236}">
                <a16:creationId xmlns:a16="http://schemas.microsoft.com/office/drawing/2014/main" id="{BFF67B5C-E170-4EA0-A1DF-91CC2E6AD952}"/>
              </a:ext>
            </a:extLst>
          </p:cNvPr>
          <p:cNvSpPr txBox="1">
            <a:spLocks/>
          </p:cNvSpPr>
          <p:nvPr/>
        </p:nvSpPr>
        <p:spPr>
          <a:xfrm>
            <a:off x="707724" y="1846705"/>
            <a:ext cx="2157515" cy="316458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err="1">
                <a:latin typeface="+mj-lt"/>
              </a:rPr>
              <a:t>Modelo</a:t>
            </a:r>
            <a:r>
              <a:rPr lang="en-US" sz="2000" dirty="0">
                <a:latin typeface="+mj-lt"/>
              </a:rPr>
              <a:t> de las </a:t>
            </a:r>
            <a:r>
              <a:rPr lang="en-US" sz="2000" dirty="0" err="1">
                <a:latin typeface="+mj-lt"/>
              </a:rPr>
              <a:t>Expectativas</a:t>
            </a:r>
            <a:endParaRPr lang="en-US" sz="2000" dirty="0">
              <a:latin typeface="+mj-lt"/>
            </a:endParaRPr>
          </a:p>
        </p:txBody>
      </p:sp>
    </p:spTree>
    <p:extLst>
      <p:ext uri="{BB962C8B-B14F-4D97-AF65-F5344CB8AC3E}">
        <p14:creationId xmlns:p14="http://schemas.microsoft.com/office/powerpoint/2010/main" val="3777420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C3001EC-9F33-4C39-B780-199714C83EA2}"/>
              </a:ext>
            </a:extLst>
          </p:cNvPr>
          <p:cNvGrpSpPr/>
          <p:nvPr/>
        </p:nvGrpSpPr>
        <p:grpSpPr>
          <a:xfrm>
            <a:off x="-290920" y="0"/>
            <a:ext cx="12482920" cy="6858000"/>
            <a:chOff x="-290920" y="0"/>
            <a:chExt cx="12482920" cy="6858000"/>
          </a:xfrm>
        </p:grpSpPr>
        <p:sp>
          <p:nvSpPr>
            <p:cNvPr id="34" name="Rectangle 33">
              <a:extLst>
                <a:ext uri="{FF2B5EF4-FFF2-40B4-BE49-F238E27FC236}">
                  <a16:creationId xmlns:a16="http://schemas.microsoft.com/office/drawing/2014/main" id="{129B5C97-F627-4A85-B003-5396A9D964D5}"/>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A97C14D5-0388-44F5-AD76-F8BBAF179CD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52B367FE-8530-4052-AD96-2D6FBE490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38" name="Group 37">
            <a:extLst>
              <a:ext uri="{FF2B5EF4-FFF2-40B4-BE49-F238E27FC236}">
                <a16:creationId xmlns:a16="http://schemas.microsoft.com/office/drawing/2014/main" id="{63E93C38-ECA5-4094-81E9-196A3BD19EBD}"/>
              </a:ext>
            </a:extLst>
          </p:cNvPr>
          <p:cNvGrpSpPr/>
          <p:nvPr/>
        </p:nvGrpSpPr>
        <p:grpSpPr>
          <a:xfrm>
            <a:off x="226788" y="-2"/>
            <a:ext cx="11447501" cy="6858000"/>
            <a:chOff x="213096" y="0"/>
            <a:chExt cx="11447501" cy="6858000"/>
          </a:xfrm>
        </p:grpSpPr>
        <p:sp>
          <p:nvSpPr>
            <p:cNvPr id="39" name="Rectangle 38">
              <a:extLst>
                <a:ext uri="{FF2B5EF4-FFF2-40B4-BE49-F238E27FC236}">
                  <a16:creationId xmlns:a16="http://schemas.microsoft.com/office/drawing/2014/main" id="{5C85080E-7B66-43F0-AB4D-3A69B13C005A}"/>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405DAC1A-9BF8-460E-8D8B-77BFB6B27FF9}"/>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3A620A7-5483-4447-9670-0F8D67F36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43" name="Group 42">
            <a:extLst>
              <a:ext uri="{FF2B5EF4-FFF2-40B4-BE49-F238E27FC236}">
                <a16:creationId xmlns:a16="http://schemas.microsoft.com/office/drawing/2014/main" id="{B02914A7-C65F-4EFB-8FF4-9BB283DC3935}"/>
              </a:ext>
            </a:extLst>
          </p:cNvPr>
          <p:cNvGrpSpPr/>
          <p:nvPr/>
        </p:nvGrpSpPr>
        <p:grpSpPr>
          <a:xfrm>
            <a:off x="-7847639" y="0"/>
            <a:ext cx="9961092" cy="6858000"/>
            <a:chOff x="491575" y="0"/>
            <a:chExt cx="9961092" cy="6858000"/>
          </a:xfrm>
        </p:grpSpPr>
        <p:sp>
          <p:nvSpPr>
            <p:cNvPr id="44" name="Rectangle 43">
              <a:extLst>
                <a:ext uri="{FF2B5EF4-FFF2-40B4-BE49-F238E27FC236}">
                  <a16:creationId xmlns:a16="http://schemas.microsoft.com/office/drawing/2014/main" id="{99DA66B2-8A11-4397-B997-59A37787FEF8}"/>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1A8923D-952E-459F-92C0-CCE4C5E45F88}"/>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7654DCD4-7920-4D83-8D7F-6D3A71A16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48" name="Group 47">
            <a:extLst>
              <a:ext uri="{FF2B5EF4-FFF2-40B4-BE49-F238E27FC236}">
                <a16:creationId xmlns:a16="http://schemas.microsoft.com/office/drawing/2014/main" id="{7A67CF96-B24C-4BAD-8466-B32ECC2753A1}"/>
              </a:ext>
            </a:extLst>
          </p:cNvPr>
          <p:cNvGrpSpPr/>
          <p:nvPr/>
        </p:nvGrpSpPr>
        <p:grpSpPr>
          <a:xfrm>
            <a:off x="-7985197" y="0"/>
            <a:ext cx="9574094" cy="6858000"/>
            <a:chOff x="491575" y="0"/>
            <a:chExt cx="9574094" cy="6858000"/>
          </a:xfrm>
        </p:grpSpPr>
        <p:sp>
          <p:nvSpPr>
            <p:cNvPr id="49" name="Rectangle 48">
              <a:extLst>
                <a:ext uri="{FF2B5EF4-FFF2-40B4-BE49-F238E27FC236}">
                  <a16:creationId xmlns:a16="http://schemas.microsoft.com/office/drawing/2014/main" id="{8B7B7434-49BE-47D6-BAE6-9B9134F0EC8C}"/>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80296C0-D397-432D-B5A1-CA7DA186EB14}"/>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82">
              <a:extLst>
                <a:ext uri="{FF2B5EF4-FFF2-40B4-BE49-F238E27FC236}">
                  <a16:creationId xmlns:a16="http://schemas.microsoft.com/office/drawing/2014/main" id="{7FD4AAEC-83E5-4832-BEA2-517A195B2A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84" name="Rectangle 83">
            <a:extLst>
              <a:ext uri="{FF2B5EF4-FFF2-40B4-BE49-F238E27FC236}">
                <a16:creationId xmlns:a16="http://schemas.microsoft.com/office/drawing/2014/main" id="{3C6BBB46-3AAE-49B1-8F56-3535CC357FEB}"/>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FA452EB0-3109-45BB-9389-19F84818FE30}"/>
              </a:ext>
            </a:extLst>
          </p:cNvPr>
          <p:cNvGrpSpPr/>
          <p:nvPr/>
        </p:nvGrpSpPr>
        <p:grpSpPr>
          <a:xfrm>
            <a:off x="-7638543" y="-1"/>
            <a:ext cx="8692331" cy="6858000"/>
            <a:chOff x="718505" y="-1"/>
            <a:chExt cx="8692331" cy="6858000"/>
          </a:xfrm>
        </p:grpSpPr>
        <p:sp>
          <p:nvSpPr>
            <p:cNvPr id="86" name="Rectangle 85">
              <a:extLst>
                <a:ext uri="{FF2B5EF4-FFF2-40B4-BE49-F238E27FC236}">
                  <a16:creationId xmlns:a16="http://schemas.microsoft.com/office/drawing/2014/main" id="{DF941D0C-24DA-4E77-BE08-34D6F94BD6FB}"/>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09747D82-077A-45F5-8822-6A7F978E7845}"/>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88">
              <a:extLst>
                <a:ext uri="{FF2B5EF4-FFF2-40B4-BE49-F238E27FC236}">
                  <a16:creationId xmlns:a16="http://schemas.microsoft.com/office/drawing/2014/main" id="{EF138C1A-5B68-42BE-B6B8-0EE1F4738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90" name="Group 89">
            <a:extLst>
              <a:ext uri="{FF2B5EF4-FFF2-40B4-BE49-F238E27FC236}">
                <a16:creationId xmlns:a16="http://schemas.microsoft.com/office/drawing/2014/main" id="{2C48F6F2-7791-4D91-ADEC-77FE8FA739E3}"/>
              </a:ext>
            </a:extLst>
          </p:cNvPr>
          <p:cNvGrpSpPr/>
          <p:nvPr/>
        </p:nvGrpSpPr>
        <p:grpSpPr>
          <a:xfrm>
            <a:off x="-9395082" y="-1"/>
            <a:ext cx="9927504" cy="6858000"/>
            <a:chOff x="-9337032" y="-1"/>
            <a:chExt cx="9927504" cy="6858000"/>
          </a:xfrm>
        </p:grpSpPr>
        <p:sp>
          <p:nvSpPr>
            <p:cNvPr id="91" name="Rectangle 90">
              <a:extLst>
                <a:ext uri="{FF2B5EF4-FFF2-40B4-BE49-F238E27FC236}">
                  <a16:creationId xmlns:a16="http://schemas.microsoft.com/office/drawing/2014/main" id="{F8ED37E9-9873-442F-9B7C-7F4BC1A8F51E}"/>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reeform: Shape 91">
              <a:extLst>
                <a:ext uri="{FF2B5EF4-FFF2-40B4-BE49-F238E27FC236}">
                  <a16:creationId xmlns:a16="http://schemas.microsoft.com/office/drawing/2014/main" id="{F2E020DE-B46A-4F47-97AB-BB6C9038FA2E}"/>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A04E2F48-2025-4003-B590-1DD957710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0"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1"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2" name="1 Título"/>
          <p:cNvSpPr txBox="1">
            <a:spLocks/>
          </p:cNvSpPr>
          <p:nvPr/>
        </p:nvSpPr>
        <p:spPr>
          <a:xfrm>
            <a:off x="4572000" y="135945"/>
            <a:ext cx="76200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Componentes de la Motivación</a:t>
            </a:r>
          </a:p>
        </p:txBody>
      </p:sp>
      <p:sp>
        <p:nvSpPr>
          <p:cNvPr id="63" name="Marcador de contenido 4">
            <a:extLst>
              <a:ext uri="{FF2B5EF4-FFF2-40B4-BE49-F238E27FC236}">
                <a16:creationId xmlns:a16="http://schemas.microsoft.com/office/drawing/2014/main" id="{F11B01F0-8E85-4DFB-8F02-B487693A6841}"/>
              </a:ext>
            </a:extLst>
          </p:cNvPr>
          <p:cNvSpPr>
            <a:spLocks noGrp="1"/>
          </p:cNvSpPr>
          <p:nvPr/>
        </p:nvSpPr>
        <p:spPr>
          <a:xfrm>
            <a:off x="2895601" y="1977231"/>
            <a:ext cx="7048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sz="2400" dirty="0">
                <a:latin typeface="+mj-lt"/>
              </a:rPr>
              <a:t>La motivación es un proceso que comienza con una deficiencia fisiológica o psicológica, o en una necesidad que activa un comportamiento o impulso orientado hacia un objetivo o incentivo depende de 3 aspectos de los esfuerzos de una persona por alcanzar determinado objetivo.</a:t>
            </a: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601" y="4243281"/>
            <a:ext cx="2462549" cy="1846918"/>
          </a:xfrm>
          <a:prstGeom prst="rect">
            <a:avLst/>
          </a:prstGeom>
        </p:spPr>
      </p:pic>
      <p:sp>
        <p:nvSpPr>
          <p:cNvPr id="66" name="TextBox 31">
            <a:extLst>
              <a:ext uri="{FF2B5EF4-FFF2-40B4-BE49-F238E27FC236}">
                <a16:creationId xmlns:a16="http://schemas.microsoft.com/office/drawing/2014/main" id="{93EC5869-A976-4328-A864-2BB04E7E7BFC}"/>
              </a:ext>
            </a:extLst>
          </p:cNvPr>
          <p:cNvSpPr txBox="1"/>
          <p:nvPr/>
        </p:nvSpPr>
        <p:spPr>
          <a:xfrm rot="16200000">
            <a:off x="777915" y="3220389"/>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7" name="TextBox 36">
            <a:extLst>
              <a:ext uri="{FF2B5EF4-FFF2-40B4-BE49-F238E27FC236}">
                <a16:creationId xmlns:a16="http://schemas.microsoft.com/office/drawing/2014/main" id="{12F9D37B-DE70-4087-8A7F-BBA0BAF5B6CF}"/>
              </a:ext>
            </a:extLst>
          </p:cNvPr>
          <p:cNvSpPr txBox="1"/>
          <p:nvPr/>
        </p:nvSpPr>
        <p:spPr>
          <a:xfrm rot="16200000">
            <a:off x="269681" y="3220388"/>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8" name="TextBox 42">
            <a:extLst>
              <a:ext uri="{FF2B5EF4-FFF2-40B4-BE49-F238E27FC236}">
                <a16:creationId xmlns:a16="http://schemas.microsoft.com/office/drawing/2014/main" id="{0E895421-2372-4C7F-93D2-3B0353A6E7BD}"/>
              </a:ext>
            </a:extLst>
          </p:cNvPr>
          <p:cNvSpPr txBox="1"/>
          <p:nvPr/>
        </p:nvSpPr>
        <p:spPr>
          <a:xfrm rot="16200000">
            <a:off x="-540437"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70"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Tree>
    <p:extLst>
      <p:ext uri="{BB962C8B-B14F-4D97-AF65-F5344CB8AC3E}">
        <p14:creationId xmlns:p14="http://schemas.microsoft.com/office/powerpoint/2010/main" val="13969485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41"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2.3 Modelo de Motivación de </a:t>
            </a:r>
            <a:r>
              <a:rPr lang="es-PA" sz="2000" b="1" dirty="0" err="1">
                <a:latin typeface="Arial" panose="020B0604020202020204" pitchFamily="34" charset="0"/>
                <a:cs typeface="Arial" panose="020B0604020202020204" pitchFamily="34" charset="0"/>
              </a:rPr>
              <a:t>Porter</a:t>
            </a:r>
            <a:r>
              <a:rPr lang="es-PA" sz="2000" b="1" dirty="0">
                <a:latin typeface="Arial" panose="020B0604020202020204" pitchFamily="34" charset="0"/>
                <a:cs typeface="Arial" panose="020B0604020202020204" pitchFamily="34" charset="0"/>
              </a:rPr>
              <a:t> y </a:t>
            </a:r>
            <a:r>
              <a:rPr lang="es-PA" sz="2000" b="1" dirty="0" err="1">
                <a:latin typeface="Arial" panose="020B0604020202020204" pitchFamily="34" charset="0"/>
                <a:cs typeface="Arial" panose="020B0604020202020204" pitchFamily="34" charset="0"/>
              </a:rPr>
              <a:t>Lawler</a:t>
            </a:r>
            <a:endParaRPr lang="es-PA" sz="2000" b="1" dirty="0">
              <a:latin typeface="Arial" panose="020B0604020202020204" pitchFamily="34" charset="0"/>
              <a:cs typeface="Arial" panose="020B0604020202020204" pitchFamily="34" charset="0"/>
            </a:endParaRPr>
          </a:p>
        </p:txBody>
      </p:sp>
      <p:pic>
        <p:nvPicPr>
          <p:cNvPr id="42" name="Marcador de contenido 3" descr="Modelo Porter, Lawler, motivación"/>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905740" y="1746761"/>
            <a:ext cx="7857259" cy="4120639"/>
          </a:xfrm>
          <a:prstGeom prst="rect">
            <a:avLst/>
          </a:prstGeom>
          <a:noFill/>
          <a:ln>
            <a:noFill/>
          </a:ln>
        </p:spPr>
      </p:pic>
    </p:spTree>
    <p:extLst>
      <p:ext uri="{BB962C8B-B14F-4D97-AF65-F5344CB8AC3E}">
        <p14:creationId xmlns:p14="http://schemas.microsoft.com/office/powerpoint/2010/main" val="2783263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41"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2.3 Modelo de Motivación de </a:t>
            </a:r>
            <a:r>
              <a:rPr lang="es-PA" sz="2000" b="1" dirty="0" err="1">
                <a:latin typeface="Arial" panose="020B0604020202020204" pitchFamily="34" charset="0"/>
                <a:cs typeface="Arial" panose="020B0604020202020204" pitchFamily="34" charset="0"/>
              </a:rPr>
              <a:t>Porter</a:t>
            </a:r>
            <a:r>
              <a:rPr lang="es-PA" sz="2000" b="1" dirty="0">
                <a:latin typeface="Arial" panose="020B0604020202020204" pitchFamily="34" charset="0"/>
                <a:cs typeface="Arial" panose="020B0604020202020204" pitchFamily="34" charset="0"/>
              </a:rPr>
              <a:t> y </a:t>
            </a:r>
            <a:r>
              <a:rPr lang="es-PA" sz="2000" b="1" dirty="0" err="1">
                <a:latin typeface="Arial" panose="020B0604020202020204" pitchFamily="34" charset="0"/>
                <a:cs typeface="Arial" panose="020B0604020202020204" pitchFamily="34" charset="0"/>
              </a:rPr>
              <a:t>Lawler</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1101996" y="1839088"/>
            <a:ext cx="6096000" cy="400110"/>
          </a:xfrm>
          <a:prstGeom prst="rect">
            <a:avLst/>
          </a:prstGeom>
        </p:spPr>
        <p:txBody>
          <a:bodyPr>
            <a:spAutoFit/>
          </a:bodyPr>
          <a:lstStyle/>
          <a:p>
            <a:r>
              <a:rPr lang="es-PA" sz="2000" dirty="0">
                <a:latin typeface="+mj-lt"/>
                <a:cs typeface="Arial" panose="020B0604020202020204" pitchFamily="34" charset="0"/>
              </a:rPr>
              <a:t>Sugieren que la "ejecución" es función de tres variables</a:t>
            </a:r>
            <a:r>
              <a:rPr lang="es-PA" dirty="0">
                <a:latin typeface="Arial" panose="020B0604020202020204" pitchFamily="34" charset="0"/>
                <a:cs typeface="Arial" panose="020B0604020202020204" pitchFamily="34" charset="0"/>
              </a:rPr>
              <a:t>:</a:t>
            </a:r>
            <a:endParaRPr lang="es-PA" b="1" dirty="0">
              <a:latin typeface="Arial" panose="020B0604020202020204" pitchFamily="34" charset="0"/>
              <a:cs typeface="Arial" panose="020B0604020202020204" pitchFamily="34" charset="0"/>
            </a:endParaRPr>
          </a:p>
        </p:txBody>
      </p:sp>
      <p:sp>
        <p:nvSpPr>
          <p:cNvPr id="3" name="2 Rectángulo"/>
          <p:cNvSpPr/>
          <p:nvPr/>
        </p:nvSpPr>
        <p:spPr>
          <a:xfrm>
            <a:off x="1049062" y="2337441"/>
            <a:ext cx="6096000" cy="3170099"/>
          </a:xfrm>
          <a:prstGeom prst="rect">
            <a:avLst/>
          </a:prstGeom>
        </p:spPr>
        <p:txBody>
          <a:bodyPr>
            <a:spAutoFit/>
          </a:bodyPr>
          <a:lstStyle/>
          <a:p>
            <a:r>
              <a:rPr lang="es-PA" sz="2000" b="1" dirty="0">
                <a:latin typeface="+mj-lt"/>
                <a:cs typeface="Arial" panose="020B0604020202020204" pitchFamily="34" charset="0"/>
              </a:rPr>
              <a:t>Esfuerzo</a:t>
            </a:r>
            <a:endParaRPr lang="es-PA" sz="2000" dirty="0">
              <a:latin typeface="+mj-lt"/>
              <a:cs typeface="Arial" panose="020B0604020202020204" pitchFamily="34" charset="0"/>
            </a:endParaRPr>
          </a:p>
          <a:p>
            <a:r>
              <a:rPr lang="es-PA" sz="2000" dirty="0">
                <a:latin typeface="+mj-lt"/>
                <a:cs typeface="Arial" panose="020B0604020202020204" pitchFamily="34" charset="0"/>
              </a:rPr>
              <a:t>Es la cantidad de energía que un individuo gasta en una determinada situación, es decir, qué tan fuerte tiene que trabajar para realizar una tarea.- Ejecución es la cantidad de tarea realizada- El esfuerzo está condicionado por el valor percibido de las recompensas y por la probabilidad subjetiva de que la recompensa dependa del esfuerzo. El valor de las recompensas se refiere a la atracción que los productos o recompensas tengan para el individuo. </a:t>
            </a: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062" y="4269233"/>
            <a:ext cx="1904515" cy="1904515"/>
          </a:xfrm>
          <a:prstGeom prst="rect">
            <a:avLst/>
          </a:prstGeom>
        </p:spPr>
      </p:pic>
    </p:spTree>
    <p:extLst>
      <p:ext uri="{BB962C8B-B14F-4D97-AF65-F5344CB8AC3E}">
        <p14:creationId xmlns:p14="http://schemas.microsoft.com/office/powerpoint/2010/main" val="1516776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41"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2.3 Modelo de Motivación de </a:t>
            </a:r>
            <a:r>
              <a:rPr lang="es-PA" sz="2000" b="1" dirty="0" err="1">
                <a:latin typeface="Arial" panose="020B0604020202020204" pitchFamily="34" charset="0"/>
                <a:cs typeface="Arial" panose="020B0604020202020204" pitchFamily="34" charset="0"/>
              </a:rPr>
              <a:t>Porter</a:t>
            </a:r>
            <a:r>
              <a:rPr lang="es-PA" sz="2000" b="1" dirty="0">
                <a:latin typeface="Arial" panose="020B0604020202020204" pitchFamily="34" charset="0"/>
                <a:cs typeface="Arial" panose="020B0604020202020204" pitchFamily="34" charset="0"/>
              </a:rPr>
              <a:t> y </a:t>
            </a:r>
            <a:r>
              <a:rPr lang="es-PA" sz="2000" b="1" dirty="0" err="1">
                <a:latin typeface="Arial" panose="020B0604020202020204" pitchFamily="34" charset="0"/>
                <a:cs typeface="Arial" panose="020B0604020202020204" pitchFamily="34" charset="0"/>
              </a:rPr>
              <a:t>Lawler</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1101996" y="1839088"/>
            <a:ext cx="6096000" cy="400110"/>
          </a:xfrm>
          <a:prstGeom prst="rect">
            <a:avLst/>
          </a:prstGeom>
        </p:spPr>
        <p:txBody>
          <a:bodyPr>
            <a:spAutoFit/>
          </a:bodyPr>
          <a:lstStyle/>
          <a:p>
            <a:r>
              <a:rPr lang="es-PA" sz="2000" dirty="0">
                <a:latin typeface="+mj-lt"/>
                <a:cs typeface="Arial" panose="020B0604020202020204" pitchFamily="34" charset="0"/>
              </a:rPr>
              <a:t>Sugieren que la "ejecución" es función de tres variables</a:t>
            </a:r>
            <a:r>
              <a:rPr lang="es-PA" dirty="0">
                <a:latin typeface="Arial" panose="020B0604020202020204" pitchFamily="34" charset="0"/>
                <a:cs typeface="Arial" panose="020B0604020202020204" pitchFamily="34" charset="0"/>
              </a:rPr>
              <a:t>:</a:t>
            </a:r>
            <a:endParaRPr lang="es-PA" b="1" dirty="0">
              <a:latin typeface="Arial" panose="020B0604020202020204" pitchFamily="34" charset="0"/>
              <a:cs typeface="Arial" panose="020B0604020202020204" pitchFamily="34" charset="0"/>
            </a:endParaRPr>
          </a:p>
        </p:txBody>
      </p:sp>
      <p:sp>
        <p:nvSpPr>
          <p:cNvPr id="5" name="4 Rectángulo"/>
          <p:cNvSpPr/>
          <p:nvPr/>
        </p:nvSpPr>
        <p:spPr>
          <a:xfrm>
            <a:off x="1184133" y="2521858"/>
            <a:ext cx="6096000" cy="1323439"/>
          </a:xfrm>
          <a:prstGeom prst="rect">
            <a:avLst/>
          </a:prstGeom>
        </p:spPr>
        <p:txBody>
          <a:bodyPr>
            <a:spAutoFit/>
          </a:bodyPr>
          <a:lstStyle/>
          <a:p>
            <a:r>
              <a:rPr lang="es-PA" sz="2000" b="1" dirty="0">
                <a:latin typeface="+mj-lt"/>
                <a:cs typeface="Arial" panose="020B0604020202020204" pitchFamily="34" charset="0"/>
              </a:rPr>
              <a:t>Habilidad</a:t>
            </a:r>
            <a:r>
              <a:rPr lang="es-PA" sz="2000" dirty="0">
                <a:latin typeface="+mj-lt"/>
                <a:cs typeface="Arial" panose="020B0604020202020204" pitchFamily="34" charset="0"/>
              </a:rPr>
              <a:t>:</a:t>
            </a:r>
          </a:p>
          <a:p>
            <a:r>
              <a:rPr lang="es-PA" sz="2000" dirty="0">
                <a:latin typeface="+mj-lt"/>
                <a:cs typeface="Arial" panose="020B0604020202020204" pitchFamily="34" charset="0"/>
              </a:rPr>
              <a:t>Es la capacidad real de la persona para ejecutar una tarea.</a:t>
            </a:r>
          </a:p>
          <a:p>
            <a:r>
              <a:rPr lang="es-PA" sz="2000" dirty="0">
                <a:latin typeface="+mj-lt"/>
                <a:cs typeface="Arial" panose="020B0604020202020204" pitchFamily="34" charset="0"/>
              </a:rPr>
              <a:t>Incluye aspectos como: inteligencia, habilidades manuales, rasgos de personalidad. </a:t>
            </a: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810" y="3964209"/>
            <a:ext cx="2505075" cy="1828800"/>
          </a:xfrm>
          <a:prstGeom prst="rect">
            <a:avLst/>
          </a:prstGeom>
        </p:spPr>
      </p:pic>
    </p:spTree>
    <p:extLst>
      <p:ext uri="{BB962C8B-B14F-4D97-AF65-F5344CB8AC3E}">
        <p14:creationId xmlns:p14="http://schemas.microsoft.com/office/powerpoint/2010/main" val="3150099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sp>
        <p:nvSpPr>
          <p:cNvPr id="41" name="1 Título"/>
          <p:cNvSpPr txBox="1">
            <a:spLocks/>
          </p:cNvSpPr>
          <p:nvPr/>
        </p:nvSpPr>
        <p:spPr>
          <a:xfrm>
            <a:off x="704850" y="930206"/>
            <a:ext cx="8725475"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A" sz="2000" b="1" dirty="0">
                <a:latin typeface="Arial" panose="020B0604020202020204" pitchFamily="34" charset="0"/>
                <a:cs typeface="Arial" panose="020B0604020202020204" pitchFamily="34" charset="0"/>
              </a:rPr>
              <a:t>2.3 Modelo de Motivación de </a:t>
            </a:r>
            <a:r>
              <a:rPr lang="es-PA" sz="2000" b="1" dirty="0" err="1">
                <a:latin typeface="Arial" panose="020B0604020202020204" pitchFamily="34" charset="0"/>
                <a:cs typeface="Arial" panose="020B0604020202020204" pitchFamily="34" charset="0"/>
              </a:rPr>
              <a:t>Porter</a:t>
            </a:r>
            <a:r>
              <a:rPr lang="es-PA" sz="2000" b="1" dirty="0">
                <a:latin typeface="Arial" panose="020B0604020202020204" pitchFamily="34" charset="0"/>
                <a:cs typeface="Arial" panose="020B0604020202020204" pitchFamily="34" charset="0"/>
              </a:rPr>
              <a:t> y </a:t>
            </a:r>
            <a:r>
              <a:rPr lang="es-PA" sz="2000" b="1" dirty="0" err="1">
                <a:latin typeface="Arial" panose="020B0604020202020204" pitchFamily="34" charset="0"/>
                <a:cs typeface="Arial" panose="020B0604020202020204" pitchFamily="34" charset="0"/>
              </a:rPr>
              <a:t>Lawler</a:t>
            </a:r>
            <a:endParaRPr lang="es-PA" sz="2000" b="1" dirty="0">
              <a:latin typeface="Arial" panose="020B0604020202020204" pitchFamily="34" charset="0"/>
              <a:cs typeface="Arial" panose="020B0604020202020204" pitchFamily="34" charset="0"/>
            </a:endParaRPr>
          </a:p>
        </p:txBody>
      </p:sp>
      <p:sp>
        <p:nvSpPr>
          <p:cNvPr id="2" name="1 Rectángulo"/>
          <p:cNvSpPr/>
          <p:nvPr/>
        </p:nvSpPr>
        <p:spPr>
          <a:xfrm>
            <a:off x="1101996" y="1839088"/>
            <a:ext cx="6096000" cy="400110"/>
          </a:xfrm>
          <a:prstGeom prst="rect">
            <a:avLst/>
          </a:prstGeom>
        </p:spPr>
        <p:txBody>
          <a:bodyPr>
            <a:spAutoFit/>
          </a:bodyPr>
          <a:lstStyle/>
          <a:p>
            <a:r>
              <a:rPr lang="es-PA" sz="2000" dirty="0">
                <a:latin typeface="+mj-lt"/>
                <a:cs typeface="Arial" panose="020B0604020202020204" pitchFamily="34" charset="0"/>
              </a:rPr>
              <a:t>Sugieren que la "ejecución" es función de tres variables</a:t>
            </a:r>
            <a:r>
              <a:rPr lang="es-PA" dirty="0">
                <a:latin typeface="Arial" panose="020B0604020202020204" pitchFamily="34" charset="0"/>
                <a:cs typeface="Arial" panose="020B0604020202020204" pitchFamily="34" charset="0"/>
              </a:rPr>
              <a:t>:</a:t>
            </a:r>
            <a:endParaRPr lang="es-PA" b="1" dirty="0">
              <a:latin typeface="Arial" panose="020B0604020202020204" pitchFamily="34" charset="0"/>
              <a:cs typeface="Arial" panose="020B0604020202020204" pitchFamily="34" charset="0"/>
            </a:endParaRPr>
          </a:p>
        </p:txBody>
      </p:sp>
      <p:sp>
        <p:nvSpPr>
          <p:cNvPr id="3" name="2 Rectángulo"/>
          <p:cNvSpPr/>
          <p:nvPr/>
        </p:nvSpPr>
        <p:spPr>
          <a:xfrm>
            <a:off x="1524000" y="2472932"/>
            <a:ext cx="6096000" cy="1938992"/>
          </a:xfrm>
          <a:prstGeom prst="rect">
            <a:avLst/>
          </a:prstGeom>
        </p:spPr>
        <p:txBody>
          <a:bodyPr>
            <a:spAutoFit/>
          </a:bodyPr>
          <a:lstStyle/>
          <a:p>
            <a:pPr algn="just"/>
            <a:r>
              <a:rPr lang="es-PA" sz="2000" b="1" dirty="0">
                <a:latin typeface="+mj-lt"/>
                <a:cs typeface="Arial" panose="020B0604020202020204" pitchFamily="34" charset="0"/>
              </a:rPr>
              <a:t> Percepción del rol:</a:t>
            </a:r>
            <a:endParaRPr lang="es-PA" sz="2000" dirty="0">
              <a:latin typeface="+mj-lt"/>
              <a:cs typeface="Arial" panose="020B0604020202020204" pitchFamily="34" charset="0"/>
            </a:endParaRPr>
          </a:p>
          <a:p>
            <a:pPr algn="just"/>
            <a:r>
              <a:rPr lang="es-PA" sz="2000" dirty="0">
                <a:latin typeface="+mj-lt"/>
                <a:cs typeface="Arial" panose="020B0604020202020204" pitchFamily="34" charset="0"/>
              </a:rPr>
              <a:t> En contraste con la estabilidad de las habilidades, se refiere a la clase de actividad y de conducta que el individuo siente que debe llevar acabo para ejecutar su tarea con éxito. La percepción del rol determina la dirección a la que se aplica el esfuerzo</a:t>
            </a:r>
            <a:endParaRPr lang="es-PA" sz="2000" dirty="0">
              <a:latin typeface="+mj-lt"/>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663" y="4498842"/>
            <a:ext cx="1490666" cy="1674906"/>
          </a:xfrm>
          <a:prstGeom prst="rect">
            <a:avLst/>
          </a:prstGeom>
        </p:spPr>
      </p:pic>
    </p:spTree>
    <p:extLst>
      <p:ext uri="{BB962C8B-B14F-4D97-AF65-F5344CB8AC3E}">
        <p14:creationId xmlns:p14="http://schemas.microsoft.com/office/powerpoint/2010/main" val="334847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2. Teorías </a:t>
            </a:r>
            <a:r>
              <a:rPr lang="es-PA" sz="2400" b="1">
                <a:latin typeface="Arial" panose="020B0604020202020204" pitchFamily="34" charset="0"/>
                <a:cs typeface="Arial" panose="020B0604020202020204" pitchFamily="34" charset="0"/>
              </a:rPr>
              <a:t>de Proceso</a:t>
            </a:r>
            <a:endParaRPr lang="es-PA" sz="2400" b="1" dirty="0">
              <a:latin typeface="Arial" panose="020B0604020202020204" pitchFamily="34" charset="0"/>
              <a:cs typeface="Arial" panose="020B0604020202020204" pitchFamily="34" charset="0"/>
            </a:endParaRPr>
          </a:p>
        </p:txBody>
      </p:sp>
      <p:graphicFrame>
        <p:nvGraphicFramePr>
          <p:cNvPr id="2" name="1 Diagrama"/>
          <p:cNvGraphicFramePr/>
          <p:nvPr>
            <p:extLst>
              <p:ext uri="{D42A27DB-BD31-4B8C-83A1-F6EECF244321}">
                <p14:modId xmlns:p14="http://schemas.microsoft.com/office/powerpoint/2010/main" val="2983806595"/>
              </p:ext>
            </p:extLst>
          </p:nvPr>
        </p:nvGraphicFramePr>
        <p:xfrm>
          <a:off x="608622" y="1168387"/>
          <a:ext cx="8136487" cy="5005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197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231195"/>
            <a:ext cx="89154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pic>
        <p:nvPicPr>
          <p:cNvPr id="85" name="84 Imagen"/>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49062" y="1371536"/>
            <a:ext cx="7692508" cy="4064614"/>
          </a:xfrm>
          <a:prstGeom prst="rect">
            <a:avLst/>
          </a:prstGeom>
          <a:noFill/>
          <a:ln>
            <a:solidFill>
              <a:schemeClr val="tx1"/>
            </a:solidFill>
            <a:prstDash val="sysDash"/>
          </a:ln>
        </p:spPr>
      </p:pic>
      <p:sp>
        <p:nvSpPr>
          <p:cNvPr id="2" name="1 Rectángulo"/>
          <p:cNvSpPr/>
          <p:nvPr/>
        </p:nvSpPr>
        <p:spPr>
          <a:xfrm>
            <a:off x="1465129" y="4335684"/>
            <a:ext cx="7276441" cy="1009650"/>
          </a:xfrm>
          <a:prstGeom prst="rect">
            <a:avLst/>
          </a:prstGeom>
          <a:noFill/>
          <a:ln w="57150">
            <a:solidFill>
              <a:srgbClr val="FF5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8426974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3. Teoría del Refuerzo</a:t>
            </a:r>
          </a:p>
        </p:txBody>
      </p:sp>
      <p:sp>
        <p:nvSpPr>
          <p:cNvPr id="38" name="CuadroTexto 4">
            <a:extLst>
              <a:ext uri="{FF2B5EF4-FFF2-40B4-BE49-F238E27FC236}">
                <a16:creationId xmlns:a16="http://schemas.microsoft.com/office/drawing/2014/main" id="{7C48769B-3428-45D2-A480-AB94DA789B19}"/>
              </a:ext>
            </a:extLst>
          </p:cNvPr>
          <p:cNvSpPr txBox="1"/>
          <p:nvPr/>
        </p:nvSpPr>
        <p:spPr>
          <a:xfrm>
            <a:off x="1049062" y="1233250"/>
            <a:ext cx="7696038" cy="5324535"/>
          </a:xfrm>
          <a:prstGeom prst="rect">
            <a:avLst/>
          </a:prstGeom>
          <a:noFill/>
        </p:spPr>
        <p:txBody>
          <a:bodyPr wrap="square" rtlCol="0">
            <a:spAutoFit/>
          </a:bodyPr>
          <a:ls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Wingdings" panose="05000000000000000000" pitchFamily="2" charset="2"/>
              <a:buChar char="Ø"/>
            </a:pPr>
            <a:r>
              <a:rPr lang="es-PA" sz="2000" dirty="0">
                <a:latin typeface="+mj-lt"/>
                <a:cs typeface="Arial" panose="020B0604020202020204" pitchFamily="34" charset="0"/>
              </a:rPr>
              <a:t>La teoría del refuerzo estudia el comportamiento provocado por el entorno, sin abordar los procesos cognitivos.</a:t>
            </a:r>
          </a:p>
          <a:p>
            <a:pPr marL="285750" indent="-285750" algn="just">
              <a:buFont typeface="Wingdings" panose="05000000000000000000" pitchFamily="2" charset="2"/>
              <a:buChar char="Ø"/>
            </a:pPr>
            <a:endParaRPr lang="es-PA" sz="2000" dirty="0">
              <a:latin typeface="+mj-lt"/>
              <a:cs typeface="Arial" panose="020B0604020202020204" pitchFamily="34" charset="0"/>
            </a:endParaRPr>
          </a:p>
          <a:p>
            <a:pPr marL="285750" indent="-285750" algn="just">
              <a:buFont typeface="Wingdings" panose="05000000000000000000" pitchFamily="2" charset="2"/>
              <a:buChar char="Ø"/>
            </a:pPr>
            <a:endParaRPr lang="es-PA" sz="2000" dirty="0">
              <a:latin typeface="+mj-lt"/>
              <a:cs typeface="Arial" panose="020B0604020202020204" pitchFamily="34" charset="0"/>
            </a:endParaRPr>
          </a:p>
          <a:p>
            <a:pPr marL="285750" indent="-285750" algn="just">
              <a:buFont typeface="Wingdings" panose="05000000000000000000" pitchFamily="2" charset="2"/>
              <a:buChar char="Ø"/>
            </a:pPr>
            <a:r>
              <a:rPr lang="es-PA" sz="2000" dirty="0">
                <a:latin typeface="+mj-lt"/>
                <a:cs typeface="Arial" panose="020B0604020202020204" pitchFamily="34" charset="0"/>
              </a:rPr>
              <a:t>El comportamiento depende de sus consecuencias. Si la consecuencia es positiva y favorable reforzará el comportamiento.</a:t>
            </a:r>
          </a:p>
          <a:p>
            <a:pPr marL="285750" indent="-285750" algn="just">
              <a:buFont typeface="Wingdings" panose="05000000000000000000" pitchFamily="2" charset="2"/>
              <a:buChar char="Ø"/>
            </a:pPr>
            <a:endParaRPr lang="es-PA" sz="2000" dirty="0">
              <a:latin typeface="+mj-lt"/>
              <a:cs typeface="Arial" panose="020B0604020202020204" pitchFamily="34" charset="0"/>
            </a:endParaRPr>
          </a:p>
          <a:p>
            <a:pPr marL="285750" indent="-285750" algn="just">
              <a:buFont typeface="Wingdings" panose="05000000000000000000" pitchFamily="2" charset="2"/>
              <a:buChar char="Ø"/>
            </a:pPr>
            <a:endParaRPr lang="es-PA" sz="2000" dirty="0">
              <a:latin typeface="+mj-lt"/>
              <a:cs typeface="Arial" panose="020B0604020202020204" pitchFamily="34" charset="0"/>
            </a:endParaRPr>
          </a:p>
          <a:p>
            <a:pPr marL="285750" indent="-285750" algn="just">
              <a:buFont typeface="Wingdings" panose="05000000000000000000" pitchFamily="2" charset="2"/>
              <a:buChar char="Ø"/>
            </a:pPr>
            <a:r>
              <a:rPr lang="es-PA" sz="2000" dirty="0">
                <a:latin typeface="+mj-lt"/>
                <a:cs typeface="Arial" panose="020B0604020202020204" pitchFamily="34" charset="0"/>
              </a:rPr>
              <a:t>Si esta respuesta es condicionada utilizando reforzadores positivos o negativos, se podrá ejercer una influencia en dicha reacción o conducta operante, la cual puede potenciarse o inhibirse.</a:t>
            </a:r>
          </a:p>
          <a:p>
            <a:pPr marL="285750" indent="-285750" algn="just">
              <a:buFont typeface="Wingdings" panose="05000000000000000000" pitchFamily="2" charset="2"/>
              <a:buChar char="Ø"/>
            </a:pPr>
            <a:endParaRPr lang="es-PA" sz="2000" dirty="0">
              <a:latin typeface="+mj-lt"/>
              <a:cs typeface="Arial" panose="020B0604020202020204" pitchFamily="34" charset="0"/>
            </a:endParaRPr>
          </a:p>
          <a:p>
            <a:pPr marL="285750" indent="-285750" algn="just">
              <a:buFont typeface="Wingdings" panose="05000000000000000000" pitchFamily="2" charset="2"/>
              <a:buChar char="Ø"/>
            </a:pPr>
            <a:endParaRPr lang="es-PA" sz="2000" dirty="0">
              <a:latin typeface="+mj-lt"/>
              <a:cs typeface="Arial" panose="020B0604020202020204" pitchFamily="34" charset="0"/>
            </a:endParaRPr>
          </a:p>
          <a:p>
            <a:pPr marL="285750" indent="-285750" algn="just">
              <a:buFont typeface="Wingdings" panose="05000000000000000000" pitchFamily="2" charset="2"/>
              <a:buChar char="Ø"/>
            </a:pPr>
            <a:r>
              <a:rPr lang="es-MX" sz="2000" dirty="0">
                <a:latin typeface="+mj-lt"/>
                <a:cs typeface="Arial" panose="020B0604020202020204" pitchFamily="34" charset="0"/>
              </a:rPr>
              <a:t>La versión más radical del conductismo ignora el estado interno del individuo, incluyendo sentimientos, pensamientos y otros estados mentales, y únicamente se concentra en lo que le sucede cuando ejecuta cierta acción</a:t>
            </a:r>
            <a:endParaRPr lang="es-PA" sz="2000" dirty="0">
              <a:latin typeface="+mj-lt"/>
              <a:cs typeface="Arial" panose="020B0604020202020204" pitchFamily="34" charset="0"/>
            </a:endParaRPr>
          </a:p>
        </p:txBody>
      </p:sp>
      <p:sp>
        <p:nvSpPr>
          <p:cNvPr id="39" name="Flecha: a la derecha 6">
            <a:extLst>
              <a:ext uri="{FF2B5EF4-FFF2-40B4-BE49-F238E27FC236}">
                <a16:creationId xmlns:a16="http://schemas.microsoft.com/office/drawing/2014/main" id="{B2EC0FEA-8530-4CE9-A5E5-E2BA399923F4}"/>
              </a:ext>
            </a:extLst>
          </p:cNvPr>
          <p:cNvSpPr/>
          <p:nvPr/>
        </p:nvSpPr>
        <p:spPr>
          <a:xfrm rot="5400000">
            <a:off x="5122774" y="2190691"/>
            <a:ext cx="384707" cy="269633"/>
          </a:xfrm>
          <a:prstGeom prst="rightArrow">
            <a:avLst>
              <a:gd name="adj1" fmla="val 50000"/>
              <a:gd name="adj2" fmla="val 50000"/>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P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PA" dirty="0"/>
          </a:p>
        </p:txBody>
      </p:sp>
      <p:pic>
        <p:nvPicPr>
          <p:cNvPr id="41" name="40 Imagen">
            <a:extLst>
              <a:ext uri="{FF2B5EF4-FFF2-40B4-BE49-F238E27FC236}">
                <a16:creationId xmlns:a16="http://schemas.microsoft.com/office/drawing/2014/main" id="{EF5034BC-EAFA-42A2-8A37-47E11E14E400}"/>
              </a:ext>
            </a:extLst>
          </p:cNvPr>
          <p:cNvPicPr>
            <a:picLocks noChangeAspect="1"/>
          </p:cNvPicPr>
          <p:nvPr/>
        </p:nvPicPr>
        <p:blipFill>
          <a:blip r:embed="rId3"/>
          <a:stretch>
            <a:fillRect/>
          </a:stretch>
        </p:blipFill>
        <p:spPr>
          <a:xfrm>
            <a:off x="5188827" y="3351021"/>
            <a:ext cx="299251" cy="402371"/>
          </a:xfrm>
          <a:prstGeom prst="rect">
            <a:avLst/>
          </a:prstGeom>
        </p:spPr>
      </p:pic>
      <p:pic>
        <p:nvPicPr>
          <p:cNvPr id="42" name="41 Imagen">
            <a:extLst>
              <a:ext uri="{FF2B5EF4-FFF2-40B4-BE49-F238E27FC236}">
                <a16:creationId xmlns:a16="http://schemas.microsoft.com/office/drawing/2014/main" id="{978D4747-2A44-4D29-8887-32CE6A1268D9}"/>
              </a:ext>
            </a:extLst>
          </p:cNvPr>
          <p:cNvPicPr>
            <a:picLocks noChangeAspect="1"/>
          </p:cNvPicPr>
          <p:nvPr/>
        </p:nvPicPr>
        <p:blipFill>
          <a:blip r:embed="rId3"/>
          <a:stretch>
            <a:fillRect/>
          </a:stretch>
        </p:blipFill>
        <p:spPr>
          <a:xfrm>
            <a:off x="5188827" y="4738952"/>
            <a:ext cx="299251" cy="506883"/>
          </a:xfrm>
          <a:prstGeom prst="rect">
            <a:avLst/>
          </a:prstGeom>
        </p:spPr>
      </p:pic>
    </p:spTree>
    <p:extLst>
      <p:ext uri="{BB962C8B-B14F-4D97-AF65-F5344CB8AC3E}">
        <p14:creationId xmlns:p14="http://schemas.microsoft.com/office/powerpoint/2010/main" val="1682336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3. Teoría del Refuerzo</a:t>
            </a:r>
          </a:p>
        </p:txBody>
      </p:sp>
      <p:pic>
        <p:nvPicPr>
          <p:cNvPr id="43" name="42 Imagen">
            <a:extLst>
              <a:ext uri="{FF2B5EF4-FFF2-40B4-BE49-F238E27FC236}">
                <a16:creationId xmlns:a16="http://schemas.microsoft.com/office/drawing/2014/main" id="{3E9A692E-23EF-49F6-9FCB-B0E7CAB7D7D1}"/>
              </a:ext>
            </a:extLst>
          </p:cNvPr>
          <p:cNvPicPr>
            <a:picLocks noChangeAspect="1"/>
          </p:cNvPicPr>
          <p:nvPr/>
        </p:nvPicPr>
        <p:blipFill rotWithShape="1">
          <a:blip r:embed="rId3"/>
          <a:srcRect l="-757" t="-482" r="757" b="6292"/>
          <a:stretch/>
        </p:blipFill>
        <p:spPr>
          <a:xfrm>
            <a:off x="1664210" y="1635965"/>
            <a:ext cx="2105419" cy="1988054"/>
          </a:xfrm>
          <a:prstGeom prst="rect">
            <a:avLst/>
          </a:prstGeom>
        </p:spPr>
      </p:pic>
      <p:sp>
        <p:nvSpPr>
          <p:cNvPr id="44" name="CuadroTexto 10">
            <a:extLst>
              <a:ext uri="{FF2B5EF4-FFF2-40B4-BE49-F238E27FC236}">
                <a16:creationId xmlns:a16="http://schemas.microsoft.com/office/drawing/2014/main" id="{57600CC3-517F-49A9-923B-48EE51A15401}"/>
              </a:ext>
            </a:extLst>
          </p:cNvPr>
          <p:cNvSpPr txBox="1"/>
          <p:nvPr/>
        </p:nvSpPr>
        <p:spPr>
          <a:xfrm>
            <a:off x="4249706" y="1975612"/>
            <a:ext cx="3225736" cy="1323439"/>
          </a:xfrm>
          <a:prstGeom prst="rect">
            <a:avLst/>
          </a:prstGeom>
          <a:noFill/>
        </p:spPr>
        <p:txBody>
          <a:bodyPr wrap="square" rtlCol="0">
            <a:spAutoFit/>
          </a:bodyPr>
          <a:ls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PA" sz="2000" b="1" dirty="0">
                <a:latin typeface="+mj-lt"/>
                <a:cs typeface="Arial" panose="020B0604020202020204" pitchFamily="34" charset="0"/>
              </a:rPr>
              <a:t>Refuerzo Positivo: </a:t>
            </a:r>
            <a:r>
              <a:rPr lang="es-PA" sz="2000" dirty="0">
                <a:latin typeface="+mj-lt"/>
                <a:cs typeface="Arial" panose="020B0604020202020204" pitchFamily="34" charset="0"/>
              </a:rPr>
              <a:t>sirve para aumentar el comportamiento deseable al relacionarlo con efectos agradables.</a:t>
            </a:r>
          </a:p>
        </p:txBody>
      </p:sp>
      <p:sp>
        <p:nvSpPr>
          <p:cNvPr id="47" name="CuadroTexto 16">
            <a:extLst>
              <a:ext uri="{FF2B5EF4-FFF2-40B4-BE49-F238E27FC236}">
                <a16:creationId xmlns:a16="http://schemas.microsoft.com/office/drawing/2014/main" id="{2E35E03A-4378-469A-9868-878DBF4F22D4}"/>
              </a:ext>
            </a:extLst>
          </p:cNvPr>
          <p:cNvSpPr txBox="1"/>
          <p:nvPr/>
        </p:nvSpPr>
        <p:spPr>
          <a:xfrm>
            <a:off x="4483395" y="4488304"/>
            <a:ext cx="3560793" cy="1323439"/>
          </a:xfrm>
          <a:prstGeom prst="rect">
            <a:avLst/>
          </a:prstGeom>
          <a:noFill/>
        </p:spPr>
        <p:txBody>
          <a:bodyPr wrap="square" rtlCol="0">
            <a:spAutoFit/>
          </a:bodyPr>
          <a:ls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PA" sz="2000" b="1" dirty="0">
                <a:latin typeface="+mj-lt"/>
                <a:cs typeface="Arial" panose="020B0604020202020204" pitchFamily="34" charset="0"/>
              </a:rPr>
              <a:t>Sanción: </a:t>
            </a:r>
            <a:r>
              <a:rPr lang="es-PA" sz="2000" dirty="0">
                <a:latin typeface="+mj-lt"/>
                <a:cs typeface="Arial" panose="020B0604020202020204" pitchFamily="34" charset="0"/>
              </a:rPr>
              <a:t>sirve para eliminar un comportamiento indeseable, por medio de una aplicación de una consecuencia desagradable.</a:t>
            </a:r>
            <a:endParaRPr lang="es-PA" sz="2000" dirty="0">
              <a:latin typeface="+mj-lt"/>
            </a:endParaRPr>
          </a:p>
        </p:txBody>
      </p:sp>
      <p:pic>
        <p:nvPicPr>
          <p:cNvPr id="49" name="Picture 6" descr="Resultado de imagen para impuntualidad">
            <a:extLst>
              <a:ext uri="{FF2B5EF4-FFF2-40B4-BE49-F238E27FC236}">
                <a16:creationId xmlns:a16="http://schemas.microsoft.com/office/drawing/2014/main" id="{DA5F5A41-A37B-41B0-9AB0-7C847C5DC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210" y="4369990"/>
            <a:ext cx="2399507" cy="1596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071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3. Teoría del Refuerzo</a:t>
            </a:r>
          </a:p>
        </p:txBody>
      </p:sp>
      <p:sp>
        <p:nvSpPr>
          <p:cNvPr id="45" name="CuadroTexto 13">
            <a:extLst>
              <a:ext uri="{FF2B5EF4-FFF2-40B4-BE49-F238E27FC236}">
                <a16:creationId xmlns:a16="http://schemas.microsoft.com/office/drawing/2014/main" id="{064F9545-ED40-415C-82A3-7D3030526EDF}"/>
              </a:ext>
            </a:extLst>
          </p:cNvPr>
          <p:cNvSpPr txBox="1"/>
          <p:nvPr/>
        </p:nvSpPr>
        <p:spPr>
          <a:xfrm>
            <a:off x="5463705" y="1951670"/>
            <a:ext cx="3042413" cy="1015663"/>
          </a:xfrm>
          <a:prstGeom prst="rect">
            <a:avLst/>
          </a:prstGeom>
          <a:noFill/>
        </p:spPr>
        <p:txBody>
          <a:bodyPr wrap="square" rtlCol="0">
            <a:spAutoFit/>
          </a:bodyPr>
          <a:ls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PA" sz="2000" b="1" dirty="0">
                <a:latin typeface="+mj-lt"/>
                <a:cs typeface="Arial" panose="020B0604020202020204" pitchFamily="34" charset="0"/>
              </a:rPr>
              <a:t>Refuerzo Negativo:  </a:t>
            </a:r>
            <a:r>
              <a:rPr lang="es-PA" sz="2000" dirty="0">
                <a:latin typeface="+mj-lt"/>
                <a:cs typeface="Arial" panose="020B0604020202020204" pitchFamily="34" charset="0"/>
              </a:rPr>
              <a:t>procura evitar un consecuencia desagradable.</a:t>
            </a:r>
            <a:endParaRPr lang="es-PA" sz="2000" dirty="0">
              <a:latin typeface="+mj-lt"/>
            </a:endParaRPr>
          </a:p>
        </p:txBody>
      </p:sp>
      <p:pic>
        <p:nvPicPr>
          <p:cNvPr id="46" name="Picture 4" descr="Resultado de imagen para negativo">
            <a:extLst>
              <a:ext uri="{FF2B5EF4-FFF2-40B4-BE49-F238E27FC236}">
                <a16:creationId xmlns:a16="http://schemas.microsoft.com/office/drawing/2014/main" id="{7C6B7BB0-78AB-4398-97EF-C5A8A3B8E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050" y="1510105"/>
            <a:ext cx="1410769" cy="1918893"/>
          </a:xfrm>
          <a:prstGeom prst="rect">
            <a:avLst/>
          </a:prstGeom>
          <a:noFill/>
          <a:extLst>
            <a:ext uri="{909E8E84-426E-40DD-AFC4-6F175D3DCCD1}">
              <a14:hiddenFill xmlns:a14="http://schemas.microsoft.com/office/drawing/2010/main">
                <a:solidFill>
                  <a:srgbClr val="FFFFFF"/>
                </a:solidFill>
              </a14:hiddenFill>
            </a:ext>
          </a:extLst>
        </p:spPr>
      </p:pic>
      <p:pic>
        <p:nvPicPr>
          <p:cNvPr id="48" name="47 Imagen">
            <a:extLst>
              <a:ext uri="{FF2B5EF4-FFF2-40B4-BE49-F238E27FC236}">
                <a16:creationId xmlns:a16="http://schemas.microsoft.com/office/drawing/2014/main" id="{D924423D-BF7B-4157-8613-2AC581F3C6CB}"/>
              </a:ext>
            </a:extLst>
          </p:cNvPr>
          <p:cNvPicPr>
            <a:picLocks noChangeAspect="1"/>
          </p:cNvPicPr>
          <p:nvPr/>
        </p:nvPicPr>
        <p:blipFill>
          <a:blip r:embed="rId4"/>
          <a:stretch>
            <a:fillRect/>
          </a:stretch>
        </p:blipFill>
        <p:spPr>
          <a:xfrm>
            <a:off x="3442893" y="4185859"/>
            <a:ext cx="1894203" cy="1894203"/>
          </a:xfrm>
          <a:prstGeom prst="rect">
            <a:avLst/>
          </a:prstGeom>
        </p:spPr>
      </p:pic>
      <p:sp>
        <p:nvSpPr>
          <p:cNvPr id="53" name="CuadroTexto 19">
            <a:extLst>
              <a:ext uri="{FF2B5EF4-FFF2-40B4-BE49-F238E27FC236}">
                <a16:creationId xmlns:a16="http://schemas.microsoft.com/office/drawing/2014/main" id="{05E44C74-62CE-44AC-9F74-7ED0C69FD77D}"/>
              </a:ext>
            </a:extLst>
          </p:cNvPr>
          <p:cNvSpPr txBox="1"/>
          <p:nvPr/>
        </p:nvSpPr>
        <p:spPr>
          <a:xfrm>
            <a:off x="5463705" y="4416114"/>
            <a:ext cx="3448250" cy="1323439"/>
          </a:xfrm>
          <a:prstGeom prst="rect">
            <a:avLst/>
          </a:prstGeom>
          <a:noFill/>
        </p:spPr>
        <p:txBody>
          <a:bodyPr wrap="square" rtlCol="0">
            <a:spAutoFit/>
          </a:bodyPr>
          <a:ls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PA" sz="2000" b="1" dirty="0">
                <a:latin typeface="+mj-lt"/>
                <a:cs typeface="Arial" panose="020B0604020202020204" pitchFamily="34" charset="0"/>
              </a:rPr>
              <a:t>Extinción</a:t>
            </a:r>
            <a:r>
              <a:rPr lang="es-PA" sz="2000" dirty="0">
                <a:latin typeface="+mj-lt"/>
                <a:cs typeface="Arial" panose="020B0604020202020204" pitchFamily="34" charset="0"/>
              </a:rPr>
              <a:t>:  sirve para disminuir o eliminar un comportamiento indeseable, al anular sus efectos agradables.</a:t>
            </a:r>
            <a:endParaRPr lang="es-PA" sz="2000" dirty="0">
              <a:latin typeface="+mj-lt"/>
            </a:endParaRPr>
          </a:p>
        </p:txBody>
      </p:sp>
    </p:spTree>
    <p:extLst>
      <p:ext uri="{BB962C8B-B14F-4D97-AF65-F5344CB8AC3E}">
        <p14:creationId xmlns:p14="http://schemas.microsoft.com/office/powerpoint/2010/main" val="25557476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500" fill="hold"/>
                                        <p:tgtEl>
                                          <p:spTgt spid="48"/>
                                        </p:tgtEl>
                                        <p:attrNameLst>
                                          <p:attrName>ppt_w</p:attrName>
                                        </p:attrNameLst>
                                      </p:cBhvr>
                                      <p:tavLst>
                                        <p:tav tm="0">
                                          <p:val>
                                            <p:fltVal val="0"/>
                                          </p:val>
                                        </p:tav>
                                        <p:tav tm="100000">
                                          <p:val>
                                            <p:strVal val="#ppt_w"/>
                                          </p:val>
                                        </p:tav>
                                      </p:tavLst>
                                    </p:anim>
                                    <p:anim calcmode="lin" valueType="num">
                                      <p:cBhvr>
                                        <p:cTn id="26" dur="500" fill="hold"/>
                                        <p:tgtEl>
                                          <p:spTgt spid="48"/>
                                        </p:tgtEl>
                                        <p:attrNameLst>
                                          <p:attrName>ppt_h</p:attrName>
                                        </p:attrNameLst>
                                      </p:cBhvr>
                                      <p:tavLst>
                                        <p:tav tm="0">
                                          <p:val>
                                            <p:fltVal val="0"/>
                                          </p:val>
                                        </p:tav>
                                        <p:tav tm="100000">
                                          <p:val>
                                            <p:strVal val="#ppt_h"/>
                                          </p:val>
                                        </p:tav>
                                      </p:tavLst>
                                    </p:anim>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1"/>
            <a:ext cx="8915400"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sp>
        <p:nvSpPr>
          <p:cNvPr id="36" name="1 Título"/>
          <p:cNvSpPr txBox="1">
            <a:spLocks/>
          </p:cNvSpPr>
          <p:nvPr/>
        </p:nvSpPr>
        <p:spPr>
          <a:xfrm>
            <a:off x="1099318" y="551801"/>
            <a:ext cx="8915400" cy="816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2400" b="1" dirty="0">
                <a:latin typeface="Arial" panose="020B0604020202020204" pitchFamily="34" charset="0"/>
                <a:cs typeface="Arial" panose="020B0604020202020204" pitchFamily="34" charset="0"/>
              </a:rPr>
              <a:t>3. Teoría del Refuerzo</a:t>
            </a:r>
          </a:p>
        </p:txBody>
      </p:sp>
      <p:graphicFrame>
        <p:nvGraphicFramePr>
          <p:cNvPr id="41" name="40 Diagrama">
            <a:extLst>
              <a:ext uri="{FF2B5EF4-FFF2-40B4-BE49-F238E27FC236}">
                <a16:creationId xmlns:a16="http://schemas.microsoft.com/office/drawing/2014/main" id="{67B57EE8-C7B1-4A65-A50B-A4FEDE026072}"/>
              </a:ext>
            </a:extLst>
          </p:cNvPr>
          <p:cNvGraphicFramePr/>
          <p:nvPr>
            <p:extLst>
              <p:ext uri="{D42A27DB-BD31-4B8C-83A1-F6EECF244321}">
                <p14:modId xmlns:p14="http://schemas.microsoft.com/office/powerpoint/2010/main" val="4151359483"/>
              </p:ext>
            </p:extLst>
          </p:nvPr>
        </p:nvGraphicFramePr>
        <p:xfrm>
          <a:off x="826260" y="2234137"/>
          <a:ext cx="8085695" cy="3804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CuadroTexto 4">
            <a:extLst>
              <a:ext uri="{FF2B5EF4-FFF2-40B4-BE49-F238E27FC236}">
                <a16:creationId xmlns:a16="http://schemas.microsoft.com/office/drawing/2014/main" id="{84B4D14B-4D38-4D12-8C52-B5B89769C9AC}"/>
              </a:ext>
            </a:extLst>
          </p:cNvPr>
          <p:cNvSpPr txBox="1"/>
          <p:nvPr/>
        </p:nvSpPr>
        <p:spPr>
          <a:xfrm>
            <a:off x="826260" y="1368356"/>
            <a:ext cx="9157252" cy="461665"/>
          </a:xfrm>
          <a:prstGeom prst="rect">
            <a:avLst/>
          </a:prstGeom>
          <a:noFill/>
        </p:spPr>
        <p:txBody>
          <a:bodyPr wrap="square" rtlCol="0">
            <a:spAutoFit/>
          </a:bodyPr>
          <a:ls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A" sz="2400" b="1" dirty="0">
                <a:latin typeface="Arial" panose="020B0604020202020204" pitchFamily="34" charset="0"/>
                <a:cs typeface="Arial" panose="020B0604020202020204" pitchFamily="34" charset="0"/>
              </a:rPr>
              <a:t>Ventajas y Desventajas de la Teoría del Refuerzo</a:t>
            </a:r>
          </a:p>
        </p:txBody>
      </p:sp>
      <p:pic>
        <p:nvPicPr>
          <p:cNvPr id="43" name="42 Imagen">
            <a:extLst>
              <a:ext uri="{FF2B5EF4-FFF2-40B4-BE49-F238E27FC236}">
                <a16:creationId xmlns:a16="http://schemas.microsoft.com/office/drawing/2014/main" id="{5735D9EC-E2B5-406F-9E22-363465AE2FE1}"/>
              </a:ext>
            </a:extLst>
          </p:cNvPr>
          <p:cNvPicPr>
            <a:picLocks noChangeAspect="1"/>
          </p:cNvPicPr>
          <p:nvPr/>
        </p:nvPicPr>
        <p:blipFill>
          <a:blip r:embed="rId8"/>
          <a:stretch>
            <a:fillRect/>
          </a:stretch>
        </p:blipFill>
        <p:spPr>
          <a:xfrm>
            <a:off x="8135578" y="987258"/>
            <a:ext cx="1734125" cy="762196"/>
          </a:xfrm>
          <a:prstGeom prst="rect">
            <a:avLst/>
          </a:prstGeom>
        </p:spPr>
      </p:pic>
    </p:spTree>
    <p:extLst>
      <p:ext uri="{BB962C8B-B14F-4D97-AF65-F5344CB8AC3E}">
        <p14:creationId xmlns:p14="http://schemas.microsoft.com/office/powerpoint/2010/main" val="20400644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p:bldAsOne/>
      </p:bldGraphic>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C3001EC-9F33-4C39-B780-199714C83EA2}"/>
              </a:ext>
            </a:extLst>
          </p:cNvPr>
          <p:cNvGrpSpPr/>
          <p:nvPr/>
        </p:nvGrpSpPr>
        <p:grpSpPr>
          <a:xfrm>
            <a:off x="-290920" y="0"/>
            <a:ext cx="12482920" cy="6858000"/>
            <a:chOff x="-290920" y="0"/>
            <a:chExt cx="12482920" cy="6858000"/>
          </a:xfrm>
        </p:grpSpPr>
        <p:sp>
          <p:nvSpPr>
            <p:cNvPr id="34" name="Rectangle 33">
              <a:extLst>
                <a:ext uri="{FF2B5EF4-FFF2-40B4-BE49-F238E27FC236}">
                  <a16:creationId xmlns:a16="http://schemas.microsoft.com/office/drawing/2014/main" id="{129B5C97-F627-4A85-B003-5396A9D964D5}"/>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A97C14D5-0388-44F5-AD76-F8BBAF179CD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52B367FE-8530-4052-AD96-2D6FBE490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38" name="Group 37">
            <a:extLst>
              <a:ext uri="{FF2B5EF4-FFF2-40B4-BE49-F238E27FC236}">
                <a16:creationId xmlns:a16="http://schemas.microsoft.com/office/drawing/2014/main" id="{63E93C38-ECA5-4094-81E9-196A3BD19EBD}"/>
              </a:ext>
            </a:extLst>
          </p:cNvPr>
          <p:cNvGrpSpPr/>
          <p:nvPr/>
        </p:nvGrpSpPr>
        <p:grpSpPr>
          <a:xfrm>
            <a:off x="226788" y="-2"/>
            <a:ext cx="11447501" cy="6858000"/>
            <a:chOff x="213096" y="0"/>
            <a:chExt cx="11447501" cy="6858000"/>
          </a:xfrm>
        </p:grpSpPr>
        <p:sp>
          <p:nvSpPr>
            <p:cNvPr id="39" name="Rectangle 38">
              <a:extLst>
                <a:ext uri="{FF2B5EF4-FFF2-40B4-BE49-F238E27FC236}">
                  <a16:creationId xmlns:a16="http://schemas.microsoft.com/office/drawing/2014/main" id="{5C85080E-7B66-43F0-AB4D-3A69B13C005A}"/>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405DAC1A-9BF8-460E-8D8B-77BFB6B27FF9}"/>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3A620A7-5483-4447-9670-0F8D67F36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43" name="Group 42">
            <a:extLst>
              <a:ext uri="{FF2B5EF4-FFF2-40B4-BE49-F238E27FC236}">
                <a16:creationId xmlns:a16="http://schemas.microsoft.com/office/drawing/2014/main" id="{B02914A7-C65F-4EFB-8FF4-9BB283DC3935}"/>
              </a:ext>
            </a:extLst>
          </p:cNvPr>
          <p:cNvGrpSpPr/>
          <p:nvPr/>
        </p:nvGrpSpPr>
        <p:grpSpPr>
          <a:xfrm>
            <a:off x="-7847639" y="0"/>
            <a:ext cx="9961092" cy="6858000"/>
            <a:chOff x="491575" y="0"/>
            <a:chExt cx="9961092" cy="6858000"/>
          </a:xfrm>
        </p:grpSpPr>
        <p:sp>
          <p:nvSpPr>
            <p:cNvPr id="44" name="Rectangle 43">
              <a:extLst>
                <a:ext uri="{FF2B5EF4-FFF2-40B4-BE49-F238E27FC236}">
                  <a16:creationId xmlns:a16="http://schemas.microsoft.com/office/drawing/2014/main" id="{99DA66B2-8A11-4397-B997-59A37787FEF8}"/>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1A8923D-952E-459F-92C0-CCE4C5E45F88}"/>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7654DCD4-7920-4D83-8D7F-6D3A71A16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48" name="Group 47">
            <a:extLst>
              <a:ext uri="{FF2B5EF4-FFF2-40B4-BE49-F238E27FC236}">
                <a16:creationId xmlns:a16="http://schemas.microsoft.com/office/drawing/2014/main" id="{7A67CF96-B24C-4BAD-8466-B32ECC2753A1}"/>
              </a:ext>
            </a:extLst>
          </p:cNvPr>
          <p:cNvGrpSpPr/>
          <p:nvPr/>
        </p:nvGrpSpPr>
        <p:grpSpPr>
          <a:xfrm>
            <a:off x="-7985197" y="0"/>
            <a:ext cx="9574094" cy="6858000"/>
            <a:chOff x="491575" y="0"/>
            <a:chExt cx="9574094" cy="6858000"/>
          </a:xfrm>
        </p:grpSpPr>
        <p:sp>
          <p:nvSpPr>
            <p:cNvPr id="49" name="Rectangle 48">
              <a:extLst>
                <a:ext uri="{FF2B5EF4-FFF2-40B4-BE49-F238E27FC236}">
                  <a16:creationId xmlns:a16="http://schemas.microsoft.com/office/drawing/2014/main" id="{8B7B7434-49BE-47D6-BAE6-9B9134F0EC8C}"/>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80296C0-D397-432D-B5A1-CA7DA186EB14}"/>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82">
              <a:extLst>
                <a:ext uri="{FF2B5EF4-FFF2-40B4-BE49-F238E27FC236}">
                  <a16:creationId xmlns:a16="http://schemas.microsoft.com/office/drawing/2014/main" id="{7FD4AAEC-83E5-4832-BEA2-517A195B2A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84" name="Rectangle 83">
            <a:extLst>
              <a:ext uri="{FF2B5EF4-FFF2-40B4-BE49-F238E27FC236}">
                <a16:creationId xmlns:a16="http://schemas.microsoft.com/office/drawing/2014/main" id="{3C6BBB46-3AAE-49B1-8F56-3535CC357FEB}"/>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FA452EB0-3109-45BB-9389-19F84818FE30}"/>
              </a:ext>
            </a:extLst>
          </p:cNvPr>
          <p:cNvGrpSpPr/>
          <p:nvPr/>
        </p:nvGrpSpPr>
        <p:grpSpPr>
          <a:xfrm>
            <a:off x="-7638543" y="-1"/>
            <a:ext cx="8692331" cy="6858000"/>
            <a:chOff x="718505" y="-1"/>
            <a:chExt cx="8692331" cy="6858000"/>
          </a:xfrm>
        </p:grpSpPr>
        <p:sp>
          <p:nvSpPr>
            <p:cNvPr id="86" name="Rectangle 85">
              <a:extLst>
                <a:ext uri="{FF2B5EF4-FFF2-40B4-BE49-F238E27FC236}">
                  <a16:creationId xmlns:a16="http://schemas.microsoft.com/office/drawing/2014/main" id="{DF941D0C-24DA-4E77-BE08-34D6F94BD6FB}"/>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09747D82-077A-45F5-8822-6A7F978E7845}"/>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88">
              <a:extLst>
                <a:ext uri="{FF2B5EF4-FFF2-40B4-BE49-F238E27FC236}">
                  <a16:creationId xmlns:a16="http://schemas.microsoft.com/office/drawing/2014/main" id="{EF138C1A-5B68-42BE-B6B8-0EE1F4738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90" name="Group 89">
            <a:extLst>
              <a:ext uri="{FF2B5EF4-FFF2-40B4-BE49-F238E27FC236}">
                <a16:creationId xmlns:a16="http://schemas.microsoft.com/office/drawing/2014/main" id="{2C48F6F2-7791-4D91-ADEC-77FE8FA739E3}"/>
              </a:ext>
            </a:extLst>
          </p:cNvPr>
          <p:cNvGrpSpPr/>
          <p:nvPr/>
        </p:nvGrpSpPr>
        <p:grpSpPr>
          <a:xfrm>
            <a:off x="-9395082" y="-1"/>
            <a:ext cx="9927504" cy="6858000"/>
            <a:chOff x="-9337032" y="-1"/>
            <a:chExt cx="9927504" cy="6858000"/>
          </a:xfrm>
        </p:grpSpPr>
        <p:sp>
          <p:nvSpPr>
            <p:cNvPr id="91" name="Rectangle 90">
              <a:extLst>
                <a:ext uri="{FF2B5EF4-FFF2-40B4-BE49-F238E27FC236}">
                  <a16:creationId xmlns:a16="http://schemas.microsoft.com/office/drawing/2014/main" id="{F8ED37E9-9873-442F-9B7C-7F4BC1A8F51E}"/>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reeform: Shape 91">
              <a:extLst>
                <a:ext uri="{FF2B5EF4-FFF2-40B4-BE49-F238E27FC236}">
                  <a16:creationId xmlns:a16="http://schemas.microsoft.com/office/drawing/2014/main" id="{F2E020DE-B46A-4F47-97AB-BB6C9038FA2E}"/>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A04E2F48-2025-4003-B590-1DD957710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0"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1"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2" name="1 Título"/>
          <p:cNvSpPr txBox="1">
            <a:spLocks/>
          </p:cNvSpPr>
          <p:nvPr/>
        </p:nvSpPr>
        <p:spPr>
          <a:xfrm>
            <a:off x="4572000" y="135945"/>
            <a:ext cx="76200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Componentes de la Motivación</a:t>
            </a:r>
          </a:p>
        </p:txBody>
      </p:sp>
      <p:sp>
        <p:nvSpPr>
          <p:cNvPr id="63" name="Marcador de contenido 4">
            <a:extLst>
              <a:ext uri="{FF2B5EF4-FFF2-40B4-BE49-F238E27FC236}">
                <a16:creationId xmlns:a16="http://schemas.microsoft.com/office/drawing/2014/main" id="{F11B01F0-8E85-4DFB-8F02-B487693A6841}"/>
              </a:ext>
            </a:extLst>
          </p:cNvPr>
          <p:cNvSpPr>
            <a:spLocks noGrp="1"/>
          </p:cNvSpPr>
          <p:nvPr/>
        </p:nvSpPr>
        <p:spPr>
          <a:xfrm>
            <a:off x="3124201" y="1862931"/>
            <a:ext cx="7048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sz="2400" dirty="0">
                <a:latin typeface="+mj-lt"/>
              </a:rPr>
              <a:t>Desde una perspectiva sistémica, la motivación esta compuesta por tres elementos interdependientes que interactúan entre si.</a:t>
            </a:r>
          </a:p>
          <a:p>
            <a:pPr algn="just"/>
            <a:endParaRPr lang="es-PA" sz="2400" dirty="0">
              <a:latin typeface="+mj-lt"/>
            </a:endParaRPr>
          </a:p>
          <a:p>
            <a:pPr algn="just"/>
            <a:r>
              <a:rPr lang="es-PA" sz="2400" b="1" dirty="0">
                <a:latin typeface="+mj-lt"/>
              </a:rPr>
              <a:t>Necesidades: </a:t>
            </a:r>
            <a:r>
              <a:rPr lang="es-PA" sz="2400" dirty="0">
                <a:latin typeface="+mj-lt"/>
              </a:rPr>
              <a:t>aparecen cuando surge un desequilibrio fisiológico o psicológico.</a:t>
            </a:r>
          </a:p>
          <a:p>
            <a:pPr algn="just"/>
            <a:r>
              <a:rPr lang="es-PA" sz="2400" b="1" dirty="0">
                <a:latin typeface="+mj-lt"/>
              </a:rPr>
              <a:t>Impulsos: </a:t>
            </a:r>
            <a:r>
              <a:rPr lang="es-PA" sz="2400" dirty="0">
                <a:latin typeface="+mj-lt"/>
              </a:rPr>
              <a:t>también se les llama motivos, son los medios que sirven para aliviar las necesidades.</a:t>
            </a:r>
          </a:p>
          <a:p>
            <a:pPr algn="just"/>
            <a:r>
              <a:rPr lang="es-PA" sz="2400" b="1" dirty="0">
                <a:latin typeface="+mj-lt"/>
              </a:rPr>
              <a:t>Incentivos: </a:t>
            </a:r>
            <a:r>
              <a:rPr lang="es-PA" sz="2400" dirty="0">
                <a:latin typeface="+mj-lt"/>
              </a:rPr>
              <a:t>al final del ciclo de la motivación esta el incentivo, definido como algo que puede aliviar una necesidad.</a:t>
            </a:r>
          </a:p>
        </p:txBody>
      </p:sp>
      <p:sp>
        <p:nvSpPr>
          <p:cNvPr id="41" name="TextBox 31">
            <a:extLst>
              <a:ext uri="{FF2B5EF4-FFF2-40B4-BE49-F238E27FC236}">
                <a16:creationId xmlns:a16="http://schemas.microsoft.com/office/drawing/2014/main" id="{93EC5869-A976-4328-A864-2BB04E7E7BFC}"/>
              </a:ext>
            </a:extLst>
          </p:cNvPr>
          <p:cNvSpPr txBox="1"/>
          <p:nvPr/>
        </p:nvSpPr>
        <p:spPr>
          <a:xfrm rot="16200000">
            <a:off x="777915" y="3220389"/>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50" name="TextBox 36">
            <a:extLst>
              <a:ext uri="{FF2B5EF4-FFF2-40B4-BE49-F238E27FC236}">
                <a16:creationId xmlns:a16="http://schemas.microsoft.com/office/drawing/2014/main" id="{12F9D37B-DE70-4087-8A7F-BBA0BAF5B6CF}"/>
              </a:ext>
            </a:extLst>
          </p:cNvPr>
          <p:cNvSpPr txBox="1"/>
          <p:nvPr/>
        </p:nvSpPr>
        <p:spPr>
          <a:xfrm rot="16200000">
            <a:off x="269681" y="3220388"/>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51" name="TextBox 42">
            <a:extLst>
              <a:ext uri="{FF2B5EF4-FFF2-40B4-BE49-F238E27FC236}">
                <a16:creationId xmlns:a16="http://schemas.microsoft.com/office/drawing/2014/main" id="{0E895421-2372-4C7F-93D2-3B0353A6E7BD}"/>
              </a:ext>
            </a:extLst>
          </p:cNvPr>
          <p:cNvSpPr txBox="1"/>
          <p:nvPr/>
        </p:nvSpPr>
        <p:spPr>
          <a:xfrm rot="16200000">
            <a:off x="-540437"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52"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Tree>
    <p:extLst>
      <p:ext uri="{BB962C8B-B14F-4D97-AF65-F5344CB8AC3E}">
        <p14:creationId xmlns:p14="http://schemas.microsoft.com/office/powerpoint/2010/main" val="1690989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1786364" y="0"/>
            <a:ext cx="11335017" cy="6858000"/>
            <a:chOff x="-10744545" y="-1"/>
            <a:chExt cx="11335017" cy="6858000"/>
          </a:xfrm>
        </p:grpSpPr>
        <p:sp>
          <p:nvSpPr>
            <p:cNvPr id="77" name="Rectangle 76">
              <a:extLst>
                <a:ext uri="{FF2B5EF4-FFF2-40B4-BE49-F238E27FC236}">
                  <a16:creationId xmlns:a16="http://schemas.microsoft.com/office/drawing/2014/main" id="{3A79A714-CB74-4EFD-9BC1-A7F2F993842A}"/>
                </a:ext>
              </a:extLst>
            </p:cNvPr>
            <p:cNvSpPr/>
            <p:nvPr/>
          </p:nvSpPr>
          <p:spPr>
            <a:xfrm>
              <a:off x="-10744545" y="-1"/>
              <a:ext cx="11331017"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6"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7"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8"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9"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70"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7860069" y="3212811"/>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2887931" y="316638"/>
            <a:ext cx="3035567" cy="951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Conclusiones</a:t>
            </a:r>
          </a:p>
        </p:txBody>
      </p:sp>
      <p:sp>
        <p:nvSpPr>
          <p:cNvPr id="83" name="Subtítulo 2"/>
          <p:cNvSpPr txBox="1">
            <a:spLocks/>
          </p:cNvSpPr>
          <p:nvPr/>
        </p:nvSpPr>
        <p:spPr>
          <a:xfrm>
            <a:off x="353482" y="1273031"/>
            <a:ext cx="8104466" cy="543256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A" dirty="0"/>
              <a:t> </a:t>
            </a:r>
            <a:r>
              <a:rPr lang="es-PA" sz="4200" dirty="0">
                <a:latin typeface="+mj-lt"/>
                <a:cs typeface="Arial" panose="020B0604020202020204" pitchFamily="34" charset="0"/>
              </a:rPr>
              <a:t>El esfuerzo o la motivación para el trabajo es un resultado de lo atractiva que sea la recompensa y la forma como la persona percibe la relación existente entre esfuerzo y recompensa.</a:t>
            </a:r>
          </a:p>
          <a:p>
            <a:r>
              <a:rPr lang="es-PA" sz="4200" dirty="0">
                <a:latin typeface="+mj-lt"/>
                <a:cs typeface="Arial" panose="020B0604020202020204" pitchFamily="34" charset="0"/>
              </a:rPr>
              <a:t>La relación entre el desempeño y las recompensas. Las personas esperan que quienes realicen los mejores trabajos, sean quienes perciban los mejores salarios y obtengan mayores y más rápidas promociones.</a:t>
            </a:r>
          </a:p>
          <a:p>
            <a:r>
              <a:rPr lang="es-PA" sz="4200" dirty="0">
                <a:latin typeface="+mj-lt"/>
                <a:cs typeface="Arial" panose="020B0604020202020204" pitchFamily="34" charset="0"/>
              </a:rPr>
              <a:t>Es preciso que las personas estén convencidas que las recompensas que reciben son justas. Que las personas tengan confianza de que una persona que realiza un desempeño muy pobre comparado al que ellos realizan, no gana la misma recompensa que ellos.</a:t>
            </a:r>
          </a:p>
        </p:txBody>
      </p:sp>
    </p:spTree>
    <p:extLst>
      <p:ext uri="{BB962C8B-B14F-4D97-AF65-F5344CB8AC3E}">
        <p14:creationId xmlns:p14="http://schemas.microsoft.com/office/powerpoint/2010/main" val="13272394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C3001EC-9F33-4C39-B780-199714C83EA2}"/>
              </a:ext>
            </a:extLst>
          </p:cNvPr>
          <p:cNvGrpSpPr/>
          <p:nvPr/>
        </p:nvGrpSpPr>
        <p:grpSpPr>
          <a:xfrm>
            <a:off x="-290920" y="0"/>
            <a:ext cx="12482920" cy="6858000"/>
            <a:chOff x="-290920" y="0"/>
            <a:chExt cx="12482920" cy="6858000"/>
          </a:xfrm>
        </p:grpSpPr>
        <p:sp>
          <p:nvSpPr>
            <p:cNvPr id="34" name="Rectangle 33">
              <a:extLst>
                <a:ext uri="{FF2B5EF4-FFF2-40B4-BE49-F238E27FC236}">
                  <a16:creationId xmlns:a16="http://schemas.microsoft.com/office/drawing/2014/main" id="{129B5C97-F627-4A85-B003-5396A9D964D5}"/>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A97C14D5-0388-44F5-AD76-F8BBAF179CD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52B367FE-8530-4052-AD96-2D6FBE490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38" name="Group 37">
            <a:extLst>
              <a:ext uri="{FF2B5EF4-FFF2-40B4-BE49-F238E27FC236}">
                <a16:creationId xmlns:a16="http://schemas.microsoft.com/office/drawing/2014/main" id="{63E93C38-ECA5-4094-81E9-196A3BD19EBD}"/>
              </a:ext>
            </a:extLst>
          </p:cNvPr>
          <p:cNvGrpSpPr/>
          <p:nvPr/>
        </p:nvGrpSpPr>
        <p:grpSpPr>
          <a:xfrm>
            <a:off x="226788" y="14512"/>
            <a:ext cx="11447501" cy="6858000"/>
            <a:chOff x="213096" y="0"/>
            <a:chExt cx="11447501" cy="6858000"/>
          </a:xfrm>
        </p:grpSpPr>
        <p:sp>
          <p:nvSpPr>
            <p:cNvPr id="39" name="Rectangle 38">
              <a:extLst>
                <a:ext uri="{FF2B5EF4-FFF2-40B4-BE49-F238E27FC236}">
                  <a16:creationId xmlns:a16="http://schemas.microsoft.com/office/drawing/2014/main" id="{5C85080E-7B66-43F0-AB4D-3A69B13C005A}"/>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405DAC1A-9BF8-460E-8D8B-77BFB6B27FF9}"/>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3A620A7-5483-4447-9670-0F8D67F36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43" name="Group 42">
            <a:extLst>
              <a:ext uri="{FF2B5EF4-FFF2-40B4-BE49-F238E27FC236}">
                <a16:creationId xmlns:a16="http://schemas.microsoft.com/office/drawing/2014/main" id="{B02914A7-C65F-4EFB-8FF4-9BB283DC3935}"/>
              </a:ext>
            </a:extLst>
          </p:cNvPr>
          <p:cNvGrpSpPr/>
          <p:nvPr/>
        </p:nvGrpSpPr>
        <p:grpSpPr>
          <a:xfrm>
            <a:off x="-7847639" y="0"/>
            <a:ext cx="9961092" cy="6858000"/>
            <a:chOff x="491575" y="0"/>
            <a:chExt cx="9961092" cy="6858000"/>
          </a:xfrm>
        </p:grpSpPr>
        <p:sp>
          <p:nvSpPr>
            <p:cNvPr id="44" name="Rectangle 43">
              <a:extLst>
                <a:ext uri="{FF2B5EF4-FFF2-40B4-BE49-F238E27FC236}">
                  <a16:creationId xmlns:a16="http://schemas.microsoft.com/office/drawing/2014/main" id="{99DA66B2-8A11-4397-B997-59A37787FEF8}"/>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1A8923D-952E-459F-92C0-CCE4C5E45F88}"/>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DD73F442-B2F9-477E-B4DE-956CBA09D9C3}"/>
                </a:ext>
              </a:extLst>
            </p:cNvPr>
            <p:cNvSpPr txBox="1"/>
            <p:nvPr/>
          </p:nvSpPr>
          <p:spPr>
            <a:xfrm rot="16200000">
              <a:off x="9117129" y="3189611"/>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timeline</a:t>
              </a:r>
            </a:p>
          </p:txBody>
        </p:sp>
        <p:pic>
          <p:nvPicPr>
            <p:cNvPr id="47" name="Picture 46">
              <a:extLst>
                <a:ext uri="{FF2B5EF4-FFF2-40B4-BE49-F238E27FC236}">
                  <a16:creationId xmlns:a16="http://schemas.microsoft.com/office/drawing/2014/main" id="{7654DCD4-7920-4D83-8D7F-6D3A71A16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48" name="Group 47">
            <a:extLst>
              <a:ext uri="{FF2B5EF4-FFF2-40B4-BE49-F238E27FC236}">
                <a16:creationId xmlns:a16="http://schemas.microsoft.com/office/drawing/2014/main" id="{7A67CF96-B24C-4BAD-8466-B32ECC2753A1}"/>
              </a:ext>
            </a:extLst>
          </p:cNvPr>
          <p:cNvGrpSpPr/>
          <p:nvPr/>
        </p:nvGrpSpPr>
        <p:grpSpPr>
          <a:xfrm>
            <a:off x="-7985197" y="0"/>
            <a:ext cx="9574094" cy="6858000"/>
            <a:chOff x="491575" y="0"/>
            <a:chExt cx="9574094" cy="6858000"/>
          </a:xfrm>
        </p:grpSpPr>
        <p:sp>
          <p:nvSpPr>
            <p:cNvPr id="49" name="Rectangle 48">
              <a:extLst>
                <a:ext uri="{FF2B5EF4-FFF2-40B4-BE49-F238E27FC236}">
                  <a16:creationId xmlns:a16="http://schemas.microsoft.com/office/drawing/2014/main" id="{8B7B7434-49BE-47D6-BAE6-9B9134F0EC8C}"/>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80296C0-D397-432D-B5A1-CA7DA186EB14}"/>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73DE47E8-526D-4A96-A671-69E14D20D1EB}"/>
                </a:ext>
              </a:extLst>
            </p:cNvPr>
            <p:cNvSpPr txBox="1"/>
            <p:nvPr/>
          </p:nvSpPr>
          <p:spPr>
            <a:xfrm rot="16200000">
              <a:off x="8746453" y="3189610"/>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teams</a:t>
              </a:r>
            </a:p>
          </p:txBody>
        </p:sp>
        <p:pic>
          <p:nvPicPr>
            <p:cNvPr id="83" name="Picture 82">
              <a:extLst>
                <a:ext uri="{FF2B5EF4-FFF2-40B4-BE49-F238E27FC236}">
                  <a16:creationId xmlns:a16="http://schemas.microsoft.com/office/drawing/2014/main" id="{7FD4AAEC-83E5-4832-BEA2-517A195B2A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84" name="Rectangle 83">
            <a:extLst>
              <a:ext uri="{FF2B5EF4-FFF2-40B4-BE49-F238E27FC236}">
                <a16:creationId xmlns:a16="http://schemas.microsoft.com/office/drawing/2014/main" id="{3C6BBB46-3AAE-49B1-8F56-3535CC357FEB}"/>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FA452EB0-3109-45BB-9389-19F84818FE30}"/>
              </a:ext>
            </a:extLst>
          </p:cNvPr>
          <p:cNvGrpSpPr/>
          <p:nvPr/>
        </p:nvGrpSpPr>
        <p:grpSpPr>
          <a:xfrm>
            <a:off x="-7638543" y="-1"/>
            <a:ext cx="8692332" cy="6858000"/>
            <a:chOff x="718505" y="-1"/>
            <a:chExt cx="8692332" cy="6858000"/>
          </a:xfrm>
        </p:grpSpPr>
        <p:sp>
          <p:nvSpPr>
            <p:cNvPr id="86" name="Rectangle 85">
              <a:extLst>
                <a:ext uri="{FF2B5EF4-FFF2-40B4-BE49-F238E27FC236}">
                  <a16:creationId xmlns:a16="http://schemas.microsoft.com/office/drawing/2014/main" id="{DF941D0C-24DA-4E77-BE08-34D6F94BD6FB}"/>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09747D82-077A-45F5-8822-6A7F978E7845}"/>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D0B26FA9-EA76-44C1-BA33-E4EBB060AC7E}"/>
                </a:ext>
              </a:extLst>
            </p:cNvPr>
            <p:cNvSpPr txBox="1"/>
            <p:nvPr/>
          </p:nvSpPr>
          <p:spPr>
            <a:xfrm rot="16200000">
              <a:off x="8091629" y="3189609"/>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services</a:t>
              </a:r>
            </a:p>
          </p:txBody>
        </p:sp>
        <p:pic>
          <p:nvPicPr>
            <p:cNvPr id="89" name="Picture 88">
              <a:extLst>
                <a:ext uri="{FF2B5EF4-FFF2-40B4-BE49-F238E27FC236}">
                  <a16:creationId xmlns:a16="http://schemas.microsoft.com/office/drawing/2014/main" id="{EF138C1A-5B68-42BE-B6B8-0EE1F4738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90" name="Group 89">
            <a:extLst>
              <a:ext uri="{FF2B5EF4-FFF2-40B4-BE49-F238E27FC236}">
                <a16:creationId xmlns:a16="http://schemas.microsoft.com/office/drawing/2014/main" id="{2C48F6F2-7791-4D91-ADEC-77FE8FA739E3}"/>
              </a:ext>
            </a:extLst>
          </p:cNvPr>
          <p:cNvGrpSpPr/>
          <p:nvPr/>
        </p:nvGrpSpPr>
        <p:grpSpPr>
          <a:xfrm>
            <a:off x="-9395082" y="-1"/>
            <a:ext cx="9927504" cy="6858000"/>
            <a:chOff x="-9337032" y="-1"/>
            <a:chExt cx="9927504" cy="6858000"/>
          </a:xfrm>
        </p:grpSpPr>
        <p:sp>
          <p:nvSpPr>
            <p:cNvPr id="91" name="Rectangle 90">
              <a:extLst>
                <a:ext uri="{FF2B5EF4-FFF2-40B4-BE49-F238E27FC236}">
                  <a16:creationId xmlns:a16="http://schemas.microsoft.com/office/drawing/2014/main" id="{F8ED37E9-9873-442F-9B7C-7F4BC1A8F51E}"/>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reeform: Shape 91">
              <a:extLst>
                <a:ext uri="{FF2B5EF4-FFF2-40B4-BE49-F238E27FC236}">
                  <a16:creationId xmlns:a16="http://schemas.microsoft.com/office/drawing/2014/main" id="{F2E020DE-B46A-4F47-97AB-BB6C9038FA2E}"/>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7CF05B7C-3B2D-4CAB-9132-7B756B442063}"/>
                </a:ext>
              </a:extLst>
            </p:cNvPr>
            <p:cNvSpPr txBox="1"/>
            <p:nvPr/>
          </p:nvSpPr>
          <p:spPr>
            <a:xfrm rot="16200000">
              <a:off x="-738260" y="3189608"/>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follow</a:t>
              </a:r>
            </a:p>
          </p:txBody>
        </p:sp>
        <p:pic>
          <p:nvPicPr>
            <p:cNvPr id="94" name="Picture 93">
              <a:extLst>
                <a:ext uri="{FF2B5EF4-FFF2-40B4-BE49-F238E27FC236}">
                  <a16:creationId xmlns:a16="http://schemas.microsoft.com/office/drawing/2014/main" id="{A04E2F48-2025-4003-B590-1DD957710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grpSp>
        <p:nvGrpSpPr>
          <p:cNvPr id="96" name="Group 95">
            <a:extLst>
              <a:ext uri="{FF2B5EF4-FFF2-40B4-BE49-F238E27FC236}">
                <a16:creationId xmlns:a16="http://schemas.microsoft.com/office/drawing/2014/main" id="{183EA2CA-A17F-4A6A-AC3E-6F8757F77880}"/>
              </a:ext>
            </a:extLst>
          </p:cNvPr>
          <p:cNvGrpSpPr/>
          <p:nvPr/>
        </p:nvGrpSpPr>
        <p:grpSpPr>
          <a:xfrm>
            <a:off x="7976170" y="1491437"/>
            <a:ext cx="1805441" cy="1894017"/>
            <a:chOff x="6381342" y="2182683"/>
            <a:chExt cx="1805441" cy="1894017"/>
          </a:xfrm>
        </p:grpSpPr>
        <p:sp>
          <p:nvSpPr>
            <p:cNvPr id="97" name="Rectangle: Top Corners Rounded 96">
              <a:extLst>
                <a:ext uri="{FF2B5EF4-FFF2-40B4-BE49-F238E27FC236}">
                  <a16:creationId xmlns:a16="http://schemas.microsoft.com/office/drawing/2014/main" id="{225A95EB-3596-4C52-91EE-39023E85BE2D}"/>
                </a:ext>
              </a:extLst>
            </p:cNvPr>
            <p:cNvSpPr/>
            <p:nvPr/>
          </p:nvSpPr>
          <p:spPr>
            <a:xfrm>
              <a:off x="6488272" y="2209800"/>
              <a:ext cx="1591582" cy="1866900"/>
            </a:xfrm>
            <a:prstGeom prst="round2SameRect">
              <a:avLst>
                <a:gd name="adj1" fmla="val 12063"/>
                <a:gd name="adj2" fmla="val 0"/>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D9A6427C-7201-480C-B8BA-C01C9BCA7B52}"/>
                </a:ext>
              </a:extLst>
            </p:cNvPr>
            <p:cNvSpPr txBox="1"/>
            <p:nvPr/>
          </p:nvSpPr>
          <p:spPr>
            <a:xfrm>
              <a:off x="6381342" y="2182683"/>
              <a:ext cx="1805441" cy="646331"/>
            </a:xfrm>
            <a:prstGeom prst="rect">
              <a:avLst/>
            </a:prstGeom>
            <a:noFill/>
          </p:spPr>
          <p:txBody>
            <a:bodyPr wrap="square" rtlCol="0">
              <a:spAutoFit/>
            </a:bodyPr>
            <a:lstStyle/>
            <a:p>
              <a:pPr algn="ctr"/>
              <a:endParaRPr lang="en-US" sz="3600" b="1" dirty="0">
                <a:solidFill>
                  <a:srgbClr val="E6E7E9"/>
                </a:solidFill>
                <a:latin typeface="Tw Cen MT" panose="020B0602020104020603" pitchFamily="34" charset="0"/>
              </a:endParaRPr>
            </a:p>
          </p:txBody>
        </p:sp>
        <p:sp>
          <p:nvSpPr>
            <p:cNvPr id="99" name="TextBox 98">
              <a:extLst>
                <a:ext uri="{FF2B5EF4-FFF2-40B4-BE49-F238E27FC236}">
                  <a16:creationId xmlns:a16="http://schemas.microsoft.com/office/drawing/2014/main" id="{74F68486-5533-4B47-B6BA-92533CBB4036}"/>
                </a:ext>
              </a:extLst>
            </p:cNvPr>
            <p:cNvSpPr txBox="1"/>
            <p:nvPr/>
          </p:nvSpPr>
          <p:spPr>
            <a:xfrm>
              <a:off x="6836846" y="2563851"/>
              <a:ext cx="894432" cy="1015663"/>
            </a:xfrm>
            <a:prstGeom prst="rect">
              <a:avLst/>
            </a:prstGeom>
            <a:noFill/>
          </p:spPr>
          <p:txBody>
            <a:bodyPr wrap="square" rtlCol="0">
              <a:spAutoFit/>
            </a:bodyPr>
            <a:lstStyle/>
            <a:p>
              <a:pPr algn="ctr"/>
              <a:r>
                <a:rPr lang="en-US" sz="6000" b="1" dirty="0">
                  <a:solidFill>
                    <a:srgbClr val="E6E7E9"/>
                  </a:solidFill>
                  <a:latin typeface="Tw Cen MT" panose="020B0602020104020603" pitchFamily="34" charset="0"/>
                </a:rPr>
                <a:t>3</a:t>
              </a:r>
            </a:p>
          </p:txBody>
        </p:sp>
      </p:grpSp>
      <p:grpSp>
        <p:nvGrpSpPr>
          <p:cNvPr id="100" name="Group 99">
            <a:extLst>
              <a:ext uri="{FF2B5EF4-FFF2-40B4-BE49-F238E27FC236}">
                <a16:creationId xmlns:a16="http://schemas.microsoft.com/office/drawing/2014/main" id="{12310FCA-56F2-4778-94B7-C1B5FD53AE20}"/>
              </a:ext>
            </a:extLst>
          </p:cNvPr>
          <p:cNvGrpSpPr/>
          <p:nvPr/>
        </p:nvGrpSpPr>
        <p:grpSpPr>
          <a:xfrm>
            <a:off x="5479293" y="1491437"/>
            <a:ext cx="1805441" cy="1894017"/>
            <a:chOff x="3884465" y="2182683"/>
            <a:chExt cx="1805441" cy="1894017"/>
          </a:xfrm>
        </p:grpSpPr>
        <p:sp>
          <p:nvSpPr>
            <p:cNvPr id="101" name="Rectangle: Top Corners Rounded 100">
              <a:extLst>
                <a:ext uri="{FF2B5EF4-FFF2-40B4-BE49-F238E27FC236}">
                  <a16:creationId xmlns:a16="http://schemas.microsoft.com/office/drawing/2014/main" id="{E792FABC-AA8F-4748-B8FA-DBB9112863AC}"/>
                </a:ext>
              </a:extLst>
            </p:cNvPr>
            <p:cNvSpPr/>
            <p:nvPr/>
          </p:nvSpPr>
          <p:spPr>
            <a:xfrm>
              <a:off x="3991395" y="2209800"/>
              <a:ext cx="1591582" cy="1866900"/>
            </a:xfrm>
            <a:prstGeom prst="round2SameRect">
              <a:avLst>
                <a:gd name="adj1" fmla="val 12063"/>
                <a:gd name="adj2" fmla="val 0"/>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83919267-9DA5-4811-B4F4-94D72398E7FD}"/>
                </a:ext>
              </a:extLst>
            </p:cNvPr>
            <p:cNvSpPr txBox="1"/>
            <p:nvPr/>
          </p:nvSpPr>
          <p:spPr>
            <a:xfrm>
              <a:off x="3884465" y="2182683"/>
              <a:ext cx="1805441" cy="646331"/>
            </a:xfrm>
            <a:prstGeom prst="rect">
              <a:avLst/>
            </a:prstGeom>
            <a:noFill/>
          </p:spPr>
          <p:txBody>
            <a:bodyPr wrap="square" rtlCol="0">
              <a:spAutoFit/>
            </a:bodyPr>
            <a:lstStyle/>
            <a:p>
              <a:pPr algn="ctr"/>
              <a:endParaRPr lang="en-US" sz="3600" b="1" dirty="0">
                <a:solidFill>
                  <a:srgbClr val="E6E7E9"/>
                </a:solidFill>
                <a:latin typeface="Tw Cen MT" panose="020B0602020104020603" pitchFamily="34" charset="0"/>
              </a:endParaRPr>
            </a:p>
          </p:txBody>
        </p:sp>
        <p:sp>
          <p:nvSpPr>
            <p:cNvPr id="103" name="TextBox 102">
              <a:extLst>
                <a:ext uri="{FF2B5EF4-FFF2-40B4-BE49-F238E27FC236}">
                  <a16:creationId xmlns:a16="http://schemas.microsoft.com/office/drawing/2014/main" id="{FECB41C1-3E79-45AA-B100-38C9E092C776}"/>
                </a:ext>
              </a:extLst>
            </p:cNvPr>
            <p:cNvSpPr txBox="1"/>
            <p:nvPr/>
          </p:nvSpPr>
          <p:spPr>
            <a:xfrm>
              <a:off x="4339969" y="2563851"/>
              <a:ext cx="894432" cy="1015663"/>
            </a:xfrm>
            <a:prstGeom prst="rect">
              <a:avLst/>
            </a:prstGeom>
            <a:noFill/>
          </p:spPr>
          <p:txBody>
            <a:bodyPr wrap="square" rtlCol="0">
              <a:spAutoFit/>
            </a:bodyPr>
            <a:lstStyle/>
            <a:p>
              <a:pPr algn="ctr"/>
              <a:r>
                <a:rPr lang="en-US" sz="6000" b="1" dirty="0">
                  <a:solidFill>
                    <a:srgbClr val="E6E7E9"/>
                  </a:solidFill>
                  <a:latin typeface="Tw Cen MT" panose="020B0602020104020603" pitchFamily="34" charset="0"/>
                </a:rPr>
                <a:t>2</a:t>
              </a:r>
            </a:p>
          </p:txBody>
        </p:sp>
      </p:grpSp>
      <p:grpSp>
        <p:nvGrpSpPr>
          <p:cNvPr id="104" name="Group 103">
            <a:extLst>
              <a:ext uri="{FF2B5EF4-FFF2-40B4-BE49-F238E27FC236}">
                <a16:creationId xmlns:a16="http://schemas.microsoft.com/office/drawing/2014/main" id="{A87830BE-EEF7-4034-8ABE-3212DB467DB4}"/>
              </a:ext>
            </a:extLst>
          </p:cNvPr>
          <p:cNvGrpSpPr/>
          <p:nvPr/>
        </p:nvGrpSpPr>
        <p:grpSpPr>
          <a:xfrm>
            <a:off x="2982416" y="1491437"/>
            <a:ext cx="1805441" cy="1894017"/>
            <a:chOff x="1387588" y="2182683"/>
            <a:chExt cx="1805441" cy="1894017"/>
          </a:xfrm>
        </p:grpSpPr>
        <p:sp>
          <p:nvSpPr>
            <p:cNvPr id="105" name="Rectangle: Top Corners Rounded 104">
              <a:extLst>
                <a:ext uri="{FF2B5EF4-FFF2-40B4-BE49-F238E27FC236}">
                  <a16:creationId xmlns:a16="http://schemas.microsoft.com/office/drawing/2014/main" id="{F1B87F23-BD02-4DB3-947D-2F61C5B87FEF}"/>
                </a:ext>
              </a:extLst>
            </p:cNvPr>
            <p:cNvSpPr/>
            <p:nvPr/>
          </p:nvSpPr>
          <p:spPr>
            <a:xfrm>
              <a:off x="1494518" y="2209800"/>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5D8301A0-49D9-41A5-A227-2E35458E6401}"/>
                </a:ext>
              </a:extLst>
            </p:cNvPr>
            <p:cNvSpPr txBox="1"/>
            <p:nvPr/>
          </p:nvSpPr>
          <p:spPr>
            <a:xfrm>
              <a:off x="1387588" y="2182683"/>
              <a:ext cx="1805441" cy="646331"/>
            </a:xfrm>
            <a:prstGeom prst="rect">
              <a:avLst/>
            </a:prstGeom>
            <a:noFill/>
          </p:spPr>
          <p:txBody>
            <a:bodyPr wrap="square" rtlCol="0">
              <a:spAutoFit/>
            </a:bodyPr>
            <a:lstStyle/>
            <a:p>
              <a:pPr algn="ctr"/>
              <a:endParaRPr lang="en-US" sz="3600" b="1" dirty="0">
                <a:solidFill>
                  <a:srgbClr val="E6E7E9"/>
                </a:solidFill>
                <a:latin typeface="Tw Cen MT" panose="020B0602020104020603" pitchFamily="34" charset="0"/>
              </a:endParaRPr>
            </a:p>
          </p:txBody>
        </p:sp>
        <p:sp>
          <p:nvSpPr>
            <p:cNvPr id="107" name="TextBox 106">
              <a:extLst>
                <a:ext uri="{FF2B5EF4-FFF2-40B4-BE49-F238E27FC236}">
                  <a16:creationId xmlns:a16="http://schemas.microsoft.com/office/drawing/2014/main" id="{236675CF-5B12-4D6B-8C03-F29656450255}"/>
                </a:ext>
              </a:extLst>
            </p:cNvPr>
            <p:cNvSpPr txBox="1"/>
            <p:nvPr/>
          </p:nvSpPr>
          <p:spPr>
            <a:xfrm>
              <a:off x="1843092" y="2563851"/>
              <a:ext cx="894432" cy="1015663"/>
            </a:xfrm>
            <a:prstGeom prst="rect">
              <a:avLst/>
            </a:prstGeom>
            <a:noFill/>
          </p:spPr>
          <p:txBody>
            <a:bodyPr wrap="square" rtlCol="0">
              <a:spAutoFit/>
            </a:bodyPr>
            <a:lstStyle/>
            <a:p>
              <a:pPr algn="ctr"/>
              <a:r>
                <a:rPr lang="en-US" sz="6000" b="1" dirty="0">
                  <a:solidFill>
                    <a:srgbClr val="E6E7E9"/>
                  </a:solidFill>
                  <a:latin typeface="Tw Cen MT" panose="020B0602020104020603" pitchFamily="34" charset="0"/>
                </a:rPr>
                <a:t>1</a:t>
              </a:r>
            </a:p>
          </p:txBody>
        </p:sp>
      </p:grpSp>
      <p:sp>
        <p:nvSpPr>
          <p:cNvPr id="108" name="Freeform: Shape 107">
            <a:extLst>
              <a:ext uri="{FF2B5EF4-FFF2-40B4-BE49-F238E27FC236}">
                <a16:creationId xmlns:a16="http://schemas.microsoft.com/office/drawing/2014/main" id="{48958204-CE05-4E79-AC55-C76FBB79E37F}"/>
              </a:ext>
            </a:extLst>
          </p:cNvPr>
          <p:cNvSpPr/>
          <p:nvPr/>
        </p:nvSpPr>
        <p:spPr>
          <a:xfrm flipV="1">
            <a:off x="3089346" y="2452004"/>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406A5A75-24F0-496A-82D6-E2B37B100BBD}"/>
              </a:ext>
            </a:extLst>
          </p:cNvPr>
          <p:cNvSpPr/>
          <p:nvPr/>
        </p:nvSpPr>
        <p:spPr>
          <a:xfrm flipV="1">
            <a:off x="5586223" y="2452004"/>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B8C3E14B-EBB2-49A7-9A4E-9C6AFAF9A364}"/>
              </a:ext>
            </a:extLst>
          </p:cNvPr>
          <p:cNvSpPr/>
          <p:nvPr/>
        </p:nvSpPr>
        <p:spPr>
          <a:xfrm flipV="1">
            <a:off x="8083100" y="2452004"/>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8D94F991-2744-4D5C-BE57-A0C261539D2C}"/>
              </a:ext>
            </a:extLst>
          </p:cNvPr>
          <p:cNvGrpSpPr/>
          <p:nvPr/>
        </p:nvGrpSpPr>
        <p:grpSpPr>
          <a:xfrm>
            <a:off x="3083677" y="2915385"/>
            <a:ext cx="1591582" cy="1566000"/>
            <a:chOff x="1488849" y="3606631"/>
            <a:chExt cx="1591582" cy="1566000"/>
          </a:xfrm>
        </p:grpSpPr>
        <p:sp>
          <p:nvSpPr>
            <p:cNvPr id="115" name="TextBox 114">
              <a:extLst>
                <a:ext uri="{FF2B5EF4-FFF2-40B4-BE49-F238E27FC236}">
                  <a16:creationId xmlns:a16="http://schemas.microsoft.com/office/drawing/2014/main" id="{8721CE74-40AC-4223-B129-B3A270C7429B}"/>
                </a:ext>
              </a:extLst>
            </p:cNvPr>
            <p:cNvSpPr txBox="1"/>
            <p:nvPr/>
          </p:nvSpPr>
          <p:spPr>
            <a:xfrm>
              <a:off x="1488849" y="3606631"/>
              <a:ext cx="1591582" cy="369332"/>
            </a:xfrm>
            <a:prstGeom prst="rect">
              <a:avLst/>
            </a:prstGeom>
            <a:noFill/>
          </p:spPr>
          <p:txBody>
            <a:bodyPr wrap="square" rtlCol="0">
              <a:spAutoFit/>
            </a:bodyPr>
            <a:lstStyle/>
            <a:p>
              <a:pPr algn="ctr"/>
              <a:r>
                <a:rPr lang="en-US" b="1" dirty="0" err="1">
                  <a:solidFill>
                    <a:srgbClr val="FF5969"/>
                  </a:solidFill>
                  <a:latin typeface="Tw Cen MT" panose="020B0602020104020603" pitchFamily="34" charset="0"/>
                </a:rPr>
                <a:t>Necesidades</a:t>
              </a:r>
              <a:endParaRPr lang="en-US" b="1" dirty="0">
                <a:solidFill>
                  <a:srgbClr val="FF5969"/>
                </a:solidFill>
                <a:latin typeface="Tw Cen MT" panose="020B0602020104020603" pitchFamily="34" charset="0"/>
              </a:endParaRPr>
            </a:p>
          </p:txBody>
        </p:sp>
        <p:sp>
          <p:nvSpPr>
            <p:cNvPr id="116" name="TextBox 115">
              <a:extLst>
                <a:ext uri="{FF2B5EF4-FFF2-40B4-BE49-F238E27FC236}">
                  <a16:creationId xmlns:a16="http://schemas.microsoft.com/office/drawing/2014/main" id="{FC94FF53-E358-452A-A5CE-3296318ABBE9}"/>
                </a:ext>
              </a:extLst>
            </p:cNvPr>
            <p:cNvSpPr txBox="1"/>
            <p:nvPr/>
          </p:nvSpPr>
          <p:spPr>
            <a:xfrm>
              <a:off x="1488849" y="4003080"/>
              <a:ext cx="1591582" cy="1169551"/>
            </a:xfrm>
            <a:prstGeom prst="rect">
              <a:avLst/>
            </a:prstGeom>
            <a:noFill/>
          </p:spPr>
          <p:txBody>
            <a:bodyPr wrap="square" rtlCol="0">
              <a:spAutoFit/>
            </a:bodyPr>
            <a:lstStyle/>
            <a:p>
              <a:pPr algn="ctr"/>
              <a:r>
                <a:rPr lang="es-PA" sz="1400" dirty="0">
                  <a:latin typeface="+mj-lt"/>
                </a:rPr>
                <a:t>Aparecen cuando surge un desequilibrio fisiológico o psicológico.</a:t>
              </a:r>
            </a:p>
          </p:txBody>
        </p:sp>
      </p:grpSp>
      <p:grpSp>
        <p:nvGrpSpPr>
          <p:cNvPr id="117" name="Group 116">
            <a:extLst>
              <a:ext uri="{FF2B5EF4-FFF2-40B4-BE49-F238E27FC236}">
                <a16:creationId xmlns:a16="http://schemas.microsoft.com/office/drawing/2014/main" id="{860A9D1F-EDAE-418D-A3C8-F8109A2B052A}"/>
              </a:ext>
            </a:extLst>
          </p:cNvPr>
          <p:cNvGrpSpPr/>
          <p:nvPr/>
        </p:nvGrpSpPr>
        <p:grpSpPr>
          <a:xfrm>
            <a:off x="5572502" y="2942734"/>
            <a:ext cx="1591582" cy="1552775"/>
            <a:chOff x="3977674" y="3633980"/>
            <a:chExt cx="1591582" cy="1552775"/>
          </a:xfrm>
        </p:grpSpPr>
        <p:sp>
          <p:nvSpPr>
            <p:cNvPr id="118" name="TextBox 117">
              <a:extLst>
                <a:ext uri="{FF2B5EF4-FFF2-40B4-BE49-F238E27FC236}">
                  <a16:creationId xmlns:a16="http://schemas.microsoft.com/office/drawing/2014/main" id="{91705BAF-DCDA-4FDC-8DA1-1FBA870AE5C8}"/>
                </a:ext>
              </a:extLst>
            </p:cNvPr>
            <p:cNvSpPr txBox="1"/>
            <p:nvPr/>
          </p:nvSpPr>
          <p:spPr>
            <a:xfrm>
              <a:off x="3977674" y="3633980"/>
              <a:ext cx="1591582" cy="369332"/>
            </a:xfrm>
            <a:prstGeom prst="rect">
              <a:avLst/>
            </a:prstGeom>
            <a:noFill/>
          </p:spPr>
          <p:txBody>
            <a:bodyPr wrap="square" rtlCol="0">
              <a:spAutoFit/>
            </a:bodyPr>
            <a:lstStyle/>
            <a:p>
              <a:pPr algn="ctr"/>
              <a:r>
                <a:rPr lang="en-US" b="1" dirty="0" err="1">
                  <a:solidFill>
                    <a:srgbClr val="52CBBE"/>
                  </a:solidFill>
                  <a:latin typeface="Tw Cen MT" panose="020B0602020104020603" pitchFamily="34" charset="0"/>
                </a:rPr>
                <a:t>Impulsos</a:t>
              </a:r>
              <a:endParaRPr lang="en-US" b="1" dirty="0">
                <a:solidFill>
                  <a:srgbClr val="52CBBE"/>
                </a:solidFill>
                <a:latin typeface="Tw Cen MT" panose="020B0602020104020603" pitchFamily="34" charset="0"/>
              </a:endParaRPr>
            </a:p>
          </p:txBody>
        </p:sp>
        <p:sp>
          <p:nvSpPr>
            <p:cNvPr id="119" name="TextBox 118">
              <a:extLst>
                <a:ext uri="{FF2B5EF4-FFF2-40B4-BE49-F238E27FC236}">
                  <a16:creationId xmlns:a16="http://schemas.microsoft.com/office/drawing/2014/main" id="{BBD17202-B0A7-4912-9A5D-8F55518824B3}"/>
                </a:ext>
              </a:extLst>
            </p:cNvPr>
            <p:cNvSpPr txBox="1"/>
            <p:nvPr/>
          </p:nvSpPr>
          <p:spPr>
            <a:xfrm>
              <a:off x="3977674" y="4017204"/>
              <a:ext cx="1591582" cy="1169551"/>
            </a:xfrm>
            <a:prstGeom prst="rect">
              <a:avLst/>
            </a:prstGeom>
            <a:noFill/>
          </p:spPr>
          <p:txBody>
            <a:bodyPr wrap="square" rtlCol="0">
              <a:spAutoFit/>
            </a:bodyPr>
            <a:lstStyle/>
            <a:p>
              <a:pPr algn="just"/>
              <a:r>
                <a:rPr lang="es-PA" sz="1400" dirty="0">
                  <a:latin typeface="+mj-lt"/>
                </a:rPr>
                <a:t>También se les llama motivos, son los medios que sirven para aliviar las necesidades.</a:t>
              </a:r>
            </a:p>
          </p:txBody>
        </p:sp>
      </p:grpSp>
      <p:grpSp>
        <p:nvGrpSpPr>
          <p:cNvPr id="120" name="Group 119">
            <a:extLst>
              <a:ext uri="{FF2B5EF4-FFF2-40B4-BE49-F238E27FC236}">
                <a16:creationId xmlns:a16="http://schemas.microsoft.com/office/drawing/2014/main" id="{1F66AC79-730F-4E07-974E-4F08542F2C4A}"/>
              </a:ext>
            </a:extLst>
          </p:cNvPr>
          <p:cNvGrpSpPr/>
          <p:nvPr/>
        </p:nvGrpSpPr>
        <p:grpSpPr>
          <a:xfrm>
            <a:off x="8069379" y="2942734"/>
            <a:ext cx="1605784" cy="1755622"/>
            <a:chOff x="6474551" y="3633980"/>
            <a:chExt cx="1605784" cy="1755622"/>
          </a:xfrm>
        </p:grpSpPr>
        <p:sp>
          <p:nvSpPr>
            <p:cNvPr id="121" name="TextBox 120">
              <a:extLst>
                <a:ext uri="{FF2B5EF4-FFF2-40B4-BE49-F238E27FC236}">
                  <a16:creationId xmlns:a16="http://schemas.microsoft.com/office/drawing/2014/main" id="{D025EBC6-5731-4D97-B58C-0E0C20D47817}"/>
                </a:ext>
              </a:extLst>
            </p:cNvPr>
            <p:cNvSpPr txBox="1"/>
            <p:nvPr/>
          </p:nvSpPr>
          <p:spPr>
            <a:xfrm>
              <a:off x="6474551" y="3633980"/>
              <a:ext cx="1591582" cy="369332"/>
            </a:xfrm>
            <a:prstGeom prst="rect">
              <a:avLst/>
            </a:prstGeom>
            <a:noFill/>
          </p:spPr>
          <p:txBody>
            <a:bodyPr wrap="square" rtlCol="0">
              <a:spAutoFit/>
            </a:bodyPr>
            <a:lstStyle/>
            <a:p>
              <a:pPr algn="ctr"/>
              <a:r>
                <a:rPr lang="en-US" b="1" dirty="0" err="1">
                  <a:solidFill>
                    <a:srgbClr val="FEC630"/>
                  </a:solidFill>
                  <a:latin typeface="Tw Cen MT" panose="020B0602020104020603" pitchFamily="34" charset="0"/>
                </a:rPr>
                <a:t>Incentivos</a:t>
              </a:r>
              <a:endParaRPr lang="en-US" b="1" dirty="0">
                <a:solidFill>
                  <a:srgbClr val="FEC630"/>
                </a:solidFill>
                <a:latin typeface="Tw Cen MT" panose="020B0602020104020603" pitchFamily="34" charset="0"/>
              </a:endParaRPr>
            </a:p>
          </p:txBody>
        </p:sp>
        <p:sp>
          <p:nvSpPr>
            <p:cNvPr id="122" name="TextBox 121">
              <a:extLst>
                <a:ext uri="{FF2B5EF4-FFF2-40B4-BE49-F238E27FC236}">
                  <a16:creationId xmlns:a16="http://schemas.microsoft.com/office/drawing/2014/main" id="{B38973E8-8FEC-48EF-89C3-A1086AD31515}"/>
                </a:ext>
              </a:extLst>
            </p:cNvPr>
            <p:cNvSpPr txBox="1"/>
            <p:nvPr/>
          </p:nvSpPr>
          <p:spPr>
            <a:xfrm>
              <a:off x="6488753" y="4004607"/>
              <a:ext cx="1591582" cy="1384995"/>
            </a:xfrm>
            <a:prstGeom prst="rect">
              <a:avLst/>
            </a:prstGeom>
            <a:noFill/>
          </p:spPr>
          <p:txBody>
            <a:bodyPr wrap="square" rtlCol="0">
              <a:spAutoFit/>
            </a:bodyPr>
            <a:lstStyle/>
            <a:p>
              <a:pPr algn="ctr"/>
              <a:r>
                <a:rPr lang="es-PA" sz="1400" dirty="0">
                  <a:latin typeface="+mj-lt"/>
                </a:rPr>
                <a:t>Al final del ciclo de la motivación está el incentivo, definido como algo que puede aliviar una necesidad.</a:t>
              </a:r>
              <a:endParaRPr lang="en-US" sz="1400" b="1" dirty="0">
                <a:solidFill>
                  <a:srgbClr val="A6A6A6"/>
                </a:solidFill>
                <a:latin typeface="Tw Cen MT" panose="020B0602020104020603" pitchFamily="34" charset="0"/>
              </a:endParaRPr>
            </a:p>
          </p:txBody>
        </p:sp>
      </p:grpSp>
      <p:pic>
        <p:nvPicPr>
          <p:cNvPr id="3" name="Picture 2">
            <a:extLst>
              <a:ext uri="{FF2B5EF4-FFF2-40B4-BE49-F238E27FC236}">
                <a16:creationId xmlns:a16="http://schemas.microsoft.com/office/drawing/2014/main" id="{D1E1EB09-3B7F-4AD1-85F5-A963B8B7D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881" y="4472211"/>
            <a:ext cx="894354" cy="894352"/>
          </a:xfrm>
          <a:prstGeom prst="rect">
            <a:avLst/>
          </a:prstGeom>
        </p:spPr>
      </p:pic>
      <p:pic>
        <p:nvPicPr>
          <p:cNvPr id="7" name="Picture 6">
            <a:extLst>
              <a:ext uri="{FF2B5EF4-FFF2-40B4-BE49-F238E27FC236}">
                <a16:creationId xmlns:a16="http://schemas.microsoft.com/office/drawing/2014/main" id="{14331A99-A934-4099-9190-67078252B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538" y="4475515"/>
            <a:ext cx="897858" cy="897856"/>
          </a:xfrm>
          <a:prstGeom prst="rect">
            <a:avLst/>
          </a:prstGeom>
        </p:spPr>
      </p:pic>
      <p:pic>
        <p:nvPicPr>
          <p:cNvPr id="9" name="Picture 8">
            <a:extLst>
              <a:ext uri="{FF2B5EF4-FFF2-40B4-BE49-F238E27FC236}">
                <a16:creationId xmlns:a16="http://schemas.microsoft.com/office/drawing/2014/main" id="{F5285DFE-7CB0-4F85-899B-F151E785F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8577" y="4576511"/>
            <a:ext cx="907482" cy="907480"/>
          </a:xfrm>
          <a:prstGeom prst="rect">
            <a:avLst/>
          </a:prstGeom>
        </p:spPr>
      </p:pic>
      <p:sp>
        <p:nvSpPr>
          <p:cNvPr id="60"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1"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 name="CuadroTexto 5">
            <a:extLst>
              <a:ext uri="{FF2B5EF4-FFF2-40B4-BE49-F238E27FC236}">
                <a16:creationId xmlns:a16="http://schemas.microsoft.com/office/drawing/2014/main" id="{3F920989-8C4D-7135-3120-6F16B01CEEAB}"/>
              </a:ext>
            </a:extLst>
          </p:cNvPr>
          <p:cNvSpPr txBox="1"/>
          <p:nvPr/>
        </p:nvSpPr>
        <p:spPr>
          <a:xfrm>
            <a:off x="2322548" y="248098"/>
            <a:ext cx="9056651" cy="646331"/>
          </a:xfrm>
          <a:prstGeom prst="rect">
            <a:avLst/>
          </a:prstGeom>
          <a:noFill/>
        </p:spPr>
        <p:txBody>
          <a:bodyPr wrap="square">
            <a:spAutoFit/>
          </a:bodyPr>
          <a:lstStyle/>
          <a:p>
            <a:pPr algn="just"/>
            <a:r>
              <a:rPr lang="es-PA" sz="1800" dirty="0">
                <a:latin typeface="+mj-lt"/>
              </a:rPr>
              <a:t>Desde una perspectiva sistémica, la motivación está compuesta por tres elementos interdependientes que interactúan entre sí.</a:t>
            </a:r>
          </a:p>
        </p:txBody>
      </p:sp>
    </p:spTree>
    <p:extLst>
      <p:ext uri="{BB962C8B-B14F-4D97-AF65-F5344CB8AC3E}">
        <p14:creationId xmlns:p14="http://schemas.microsoft.com/office/powerpoint/2010/main" val="2666457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anim calcmode="lin" valueType="num">
                                      <p:cBhvr>
                                        <p:cTn id="8" dur="500" fill="hold"/>
                                        <p:tgtEl>
                                          <p:spTgt spid="108"/>
                                        </p:tgtEl>
                                        <p:attrNameLst>
                                          <p:attrName>ppt_x</p:attrName>
                                        </p:attrNameLst>
                                      </p:cBhvr>
                                      <p:tavLst>
                                        <p:tav tm="0">
                                          <p:val>
                                            <p:strVal val="#ppt_x"/>
                                          </p:val>
                                        </p:tav>
                                        <p:tav tm="100000">
                                          <p:val>
                                            <p:strVal val="#ppt_x"/>
                                          </p:val>
                                        </p:tav>
                                      </p:tavLst>
                                    </p:anim>
                                    <p:anim calcmode="lin" valueType="num">
                                      <p:cBhvr>
                                        <p:cTn id="9" dur="500" fill="hold"/>
                                        <p:tgtEl>
                                          <p:spTgt spid="10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5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anim calcmode="lin" valueType="num">
                                      <p:cBhvr>
                                        <p:cTn id="14" dur="500" fill="hold"/>
                                        <p:tgtEl>
                                          <p:spTgt spid="104"/>
                                        </p:tgtEl>
                                        <p:attrNameLst>
                                          <p:attrName>ppt_x</p:attrName>
                                        </p:attrNameLst>
                                      </p:cBhvr>
                                      <p:tavLst>
                                        <p:tav tm="0">
                                          <p:val>
                                            <p:strVal val="#ppt_x"/>
                                          </p:val>
                                        </p:tav>
                                        <p:tav tm="100000">
                                          <p:val>
                                            <p:strVal val="#ppt_x"/>
                                          </p:val>
                                        </p:tav>
                                      </p:tavLst>
                                    </p:anim>
                                    <p:anim calcmode="lin" valueType="num">
                                      <p:cBhvr>
                                        <p:cTn id="15" dur="500" fill="hold"/>
                                        <p:tgtEl>
                                          <p:spTgt spid="104"/>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500" fill="hold"/>
                                        <p:tgtEl>
                                          <p:spTgt spid="114"/>
                                        </p:tgtEl>
                                        <p:attrNameLst>
                                          <p:attrName>ppt_w</p:attrName>
                                        </p:attrNameLst>
                                      </p:cBhvr>
                                      <p:tavLst>
                                        <p:tav tm="0">
                                          <p:val>
                                            <p:fltVal val="0"/>
                                          </p:val>
                                        </p:tav>
                                        <p:tav tm="100000">
                                          <p:val>
                                            <p:strVal val="#ppt_w"/>
                                          </p:val>
                                        </p:tav>
                                      </p:tavLst>
                                    </p:anim>
                                    <p:anim calcmode="lin" valueType="num">
                                      <p:cBhvr>
                                        <p:cTn id="20" dur="500" fill="hold"/>
                                        <p:tgtEl>
                                          <p:spTgt spid="114"/>
                                        </p:tgtEl>
                                        <p:attrNameLst>
                                          <p:attrName>ppt_h</p:attrName>
                                        </p:attrNameLst>
                                      </p:cBhvr>
                                      <p:tavLst>
                                        <p:tav tm="0">
                                          <p:val>
                                            <p:fltVal val="0"/>
                                          </p:val>
                                        </p:tav>
                                        <p:tav tm="100000">
                                          <p:val>
                                            <p:strVal val="#ppt_h"/>
                                          </p:val>
                                        </p:tav>
                                      </p:tavLst>
                                    </p:anim>
                                    <p:animEffect transition="in" filter="fade">
                                      <p:cBhvr>
                                        <p:cTn id="21" dur="500"/>
                                        <p:tgtEl>
                                          <p:spTgt spid="114"/>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750"/>
                            </p:stCondLst>
                            <p:childTnLst>
                              <p:par>
                                <p:cTn id="28" presetID="42" presetClass="entr" presetSubtype="0" fill="hold" grpId="0" nodeType="afterEffect">
                                  <p:stCondLst>
                                    <p:cond delay="250"/>
                                  </p:stCondLst>
                                  <p:childTnLst>
                                    <p:set>
                                      <p:cBhvr>
                                        <p:cTn id="29" dur="1" fill="hold">
                                          <p:stCondLst>
                                            <p:cond delay="0"/>
                                          </p:stCondLst>
                                        </p:cTn>
                                        <p:tgtEl>
                                          <p:spTgt spid="109"/>
                                        </p:tgtEl>
                                        <p:attrNameLst>
                                          <p:attrName>style.visibility</p:attrName>
                                        </p:attrNameLst>
                                      </p:cBhvr>
                                      <p:to>
                                        <p:strVal val="visible"/>
                                      </p:to>
                                    </p:set>
                                    <p:animEffect transition="in" filter="fade">
                                      <p:cBhvr>
                                        <p:cTn id="30" dur="500"/>
                                        <p:tgtEl>
                                          <p:spTgt spid="109"/>
                                        </p:tgtEl>
                                      </p:cBhvr>
                                    </p:animEffect>
                                    <p:anim calcmode="lin" valueType="num">
                                      <p:cBhvr>
                                        <p:cTn id="31" dur="500" fill="hold"/>
                                        <p:tgtEl>
                                          <p:spTgt spid="109"/>
                                        </p:tgtEl>
                                        <p:attrNameLst>
                                          <p:attrName>ppt_x</p:attrName>
                                        </p:attrNameLst>
                                      </p:cBhvr>
                                      <p:tavLst>
                                        <p:tav tm="0">
                                          <p:val>
                                            <p:strVal val="#ppt_x"/>
                                          </p:val>
                                        </p:tav>
                                        <p:tav tm="100000">
                                          <p:val>
                                            <p:strVal val="#ppt_x"/>
                                          </p:val>
                                        </p:tav>
                                      </p:tavLst>
                                    </p:anim>
                                    <p:anim calcmode="lin" valueType="num">
                                      <p:cBhvr>
                                        <p:cTn id="32" dur="500" fill="hold"/>
                                        <p:tgtEl>
                                          <p:spTgt spid="109"/>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25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anim calcmode="lin" valueType="num">
                                      <p:cBhvr>
                                        <p:cTn id="37" dur="500" fill="hold"/>
                                        <p:tgtEl>
                                          <p:spTgt spid="100"/>
                                        </p:tgtEl>
                                        <p:attrNameLst>
                                          <p:attrName>ppt_x</p:attrName>
                                        </p:attrNameLst>
                                      </p:cBhvr>
                                      <p:tavLst>
                                        <p:tav tm="0">
                                          <p:val>
                                            <p:strVal val="#ppt_x"/>
                                          </p:val>
                                        </p:tav>
                                        <p:tav tm="100000">
                                          <p:val>
                                            <p:strVal val="#ppt_x"/>
                                          </p:val>
                                        </p:tav>
                                      </p:tavLst>
                                    </p:anim>
                                    <p:anim calcmode="lin" valueType="num">
                                      <p:cBhvr>
                                        <p:cTn id="38" dur="500" fill="hold"/>
                                        <p:tgtEl>
                                          <p:spTgt spid="100"/>
                                        </p:tgtEl>
                                        <p:attrNameLst>
                                          <p:attrName>ppt_y</p:attrName>
                                        </p:attrNameLst>
                                      </p:cBhvr>
                                      <p:tavLst>
                                        <p:tav tm="0">
                                          <p:val>
                                            <p:strVal val="#ppt_y+.1"/>
                                          </p:val>
                                        </p:tav>
                                        <p:tav tm="100000">
                                          <p:val>
                                            <p:strVal val="#ppt_y"/>
                                          </p:val>
                                        </p:tav>
                                      </p:tavLst>
                                    </p:anim>
                                  </p:childTnLst>
                                </p:cTn>
                              </p:par>
                            </p:childTnLst>
                          </p:cTn>
                        </p:par>
                        <p:par>
                          <p:cTn id="39" fill="hold">
                            <p:stCondLst>
                              <p:cond delay="3250"/>
                            </p:stCondLst>
                            <p:childTnLst>
                              <p:par>
                                <p:cTn id="40" presetID="53" presetClass="entr" presetSubtype="16" fill="hold" nodeType="afterEffect">
                                  <p:stCondLst>
                                    <p:cond delay="0"/>
                                  </p:stCondLst>
                                  <p:childTnLst>
                                    <p:set>
                                      <p:cBhvr>
                                        <p:cTn id="41" dur="1" fill="hold">
                                          <p:stCondLst>
                                            <p:cond delay="0"/>
                                          </p:stCondLst>
                                        </p:cTn>
                                        <p:tgtEl>
                                          <p:spTgt spid="117"/>
                                        </p:tgtEl>
                                        <p:attrNameLst>
                                          <p:attrName>style.visibility</p:attrName>
                                        </p:attrNameLst>
                                      </p:cBhvr>
                                      <p:to>
                                        <p:strVal val="visible"/>
                                      </p:to>
                                    </p:set>
                                    <p:anim calcmode="lin" valueType="num">
                                      <p:cBhvr>
                                        <p:cTn id="42" dur="500" fill="hold"/>
                                        <p:tgtEl>
                                          <p:spTgt spid="117"/>
                                        </p:tgtEl>
                                        <p:attrNameLst>
                                          <p:attrName>ppt_w</p:attrName>
                                        </p:attrNameLst>
                                      </p:cBhvr>
                                      <p:tavLst>
                                        <p:tav tm="0">
                                          <p:val>
                                            <p:fltVal val="0"/>
                                          </p:val>
                                        </p:tav>
                                        <p:tav tm="100000">
                                          <p:val>
                                            <p:strVal val="#ppt_w"/>
                                          </p:val>
                                        </p:tav>
                                      </p:tavLst>
                                    </p:anim>
                                    <p:anim calcmode="lin" valueType="num">
                                      <p:cBhvr>
                                        <p:cTn id="43" dur="500" fill="hold"/>
                                        <p:tgtEl>
                                          <p:spTgt spid="117"/>
                                        </p:tgtEl>
                                        <p:attrNameLst>
                                          <p:attrName>ppt_h</p:attrName>
                                        </p:attrNameLst>
                                      </p:cBhvr>
                                      <p:tavLst>
                                        <p:tav tm="0">
                                          <p:val>
                                            <p:fltVal val="0"/>
                                          </p:val>
                                        </p:tav>
                                        <p:tav tm="100000">
                                          <p:val>
                                            <p:strVal val="#ppt_h"/>
                                          </p:val>
                                        </p:tav>
                                      </p:tavLst>
                                    </p:anim>
                                    <p:animEffect transition="in" filter="fade">
                                      <p:cBhvr>
                                        <p:cTn id="44" dur="500"/>
                                        <p:tgtEl>
                                          <p:spTgt spid="117"/>
                                        </p:tgtEl>
                                      </p:cBhvr>
                                    </p:animEffect>
                                  </p:childTnLst>
                                </p:cTn>
                              </p:par>
                              <p:par>
                                <p:cTn id="45" presetID="53" presetClass="entr" presetSubtype="16"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par>
                          <p:cTn id="50" fill="hold">
                            <p:stCondLst>
                              <p:cond delay="3750"/>
                            </p:stCondLst>
                            <p:childTnLst>
                              <p:par>
                                <p:cTn id="51" presetID="42" presetClass="entr" presetSubtype="0" fill="hold" grpId="0" nodeType="afterEffect">
                                  <p:stCondLst>
                                    <p:cond delay="250"/>
                                  </p:stCondLst>
                                  <p:childTnLst>
                                    <p:set>
                                      <p:cBhvr>
                                        <p:cTn id="52" dur="1" fill="hold">
                                          <p:stCondLst>
                                            <p:cond delay="0"/>
                                          </p:stCondLst>
                                        </p:cTn>
                                        <p:tgtEl>
                                          <p:spTgt spid="110"/>
                                        </p:tgtEl>
                                        <p:attrNameLst>
                                          <p:attrName>style.visibility</p:attrName>
                                        </p:attrNameLst>
                                      </p:cBhvr>
                                      <p:to>
                                        <p:strVal val="visible"/>
                                      </p:to>
                                    </p:set>
                                    <p:animEffect transition="in" filter="fade">
                                      <p:cBhvr>
                                        <p:cTn id="53" dur="500"/>
                                        <p:tgtEl>
                                          <p:spTgt spid="110"/>
                                        </p:tgtEl>
                                      </p:cBhvr>
                                    </p:animEffect>
                                    <p:anim calcmode="lin" valueType="num">
                                      <p:cBhvr>
                                        <p:cTn id="54" dur="500" fill="hold"/>
                                        <p:tgtEl>
                                          <p:spTgt spid="110"/>
                                        </p:tgtEl>
                                        <p:attrNameLst>
                                          <p:attrName>ppt_x</p:attrName>
                                        </p:attrNameLst>
                                      </p:cBhvr>
                                      <p:tavLst>
                                        <p:tav tm="0">
                                          <p:val>
                                            <p:strVal val="#ppt_x"/>
                                          </p:val>
                                        </p:tav>
                                        <p:tav tm="100000">
                                          <p:val>
                                            <p:strVal val="#ppt_x"/>
                                          </p:val>
                                        </p:tav>
                                      </p:tavLst>
                                    </p:anim>
                                    <p:anim calcmode="lin" valueType="num">
                                      <p:cBhvr>
                                        <p:cTn id="55" dur="500" fill="hold"/>
                                        <p:tgtEl>
                                          <p:spTgt spid="110"/>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nodeType="afterEffect">
                                  <p:stCondLst>
                                    <p:cond delay="250"/>
                                  </p:stCondLst>
                                  <p:childTnLst>
                                    <p:set>
                                      <p:cBhvr>
                                        <p:cTn id="58" dur="1" fill="hold">
                                          <p:stCondLst>
                                            <p:cond delay="0"/>
                                          </p:stCondLst>
                                        </p:cTn>
                                        <p:tgtEl>
                                          <p:spTgt spid="96"/>
                                        </p:tgtEl>
                                        <p:attrNameLst>
                                          <p:attrName>style.visibility</p:attrName>
                                        </p:attrNameLst>
                                      </p:cBhvr>
                                      <p:to>
                                        <p:strVal val="visible"/>
                                      </p:to>
                                    </p:set>
                                    <p:animEffect transition="in" filter="fade">
                                      <p:cBhvr>
                                        <p:cTn id="59" dur="500"/>
                                        <p:tgtEl>
                                          <p:spTgt spid="96"/>
                                        </p:tgtEl>
                                      </p:cBhvr>
                                    </p:animEffect>
                                    <p:anim calcmode="lin" valueType="num">
                                      <p:cBhvr>
                                        <p:cTn id="60" dur="500" fill="hold"/>
                                        <p:tgtEl>
                                          <p:spTgt spid="96"/>
                                        </p:tgtEl>
                                        <p:attrNameLst>
                                          <p:attrName>ppt_x</p:attrName>
                                        </p:attrNameLst>
                                      </p:cBhvr>
                                      <p:tavLst>
                                        <p:tav tm="0">
                                          <p:val>
                                            <p:strVal val="#ppt_x"/>
                                          </p:val>
                                        </p:tav>
                                        <p:tav tm="100000">
                                          <p:val>
                                            <p:strVal val="#ppt_x"/>
                                          </p:val>
                                        </p:tav>
                                      </p:tavLst>
                                    </p:anim>
                                    <p:anim calcmode="lin" valueType="num">
                                      <p:cBhvr>
                                        <p:cTn id="61" dur="500" fill="hold"/>
                                        <p:tgtEl>
                                          <p:spTgt spid="96"/>
                                        </p:tgtEl>
                                        <p:attrNameLst>
                                          <p:attrName>ppt_y</p:attrName>
                                        </p:attrNameLst>
                                      </p:cBhvr>
                                      <p:tavLst>
                                        <p:tav tm="0">
                                          <p:val>
                                            <p:strVal val="#ppt_y+.1"/>
                                          </p:val>
                                        </p:tav>
                                        <p:tav tm="100000">
                                          <p:val>
                                            <p:strVal val="#ppt_y"/>
                                          </p:val>
                                        </p:tav>
                                      </p:tavLst>
                                    </p:anim>
                                  </p:childTnLst>
                                </p:cTn>
                              </p:par>
                            </p:childTnLst>
                          </p:cTn>
                        </p:par>
                        <p:par>
                          <p:cTn id="62" fill="hold">
                            <p:stCondLst>
                              <p:cond delay="5250"/>
                            </p:stCondLst>
                            <p:childTnLst>
                              <p:par>
                                <p:cTn id="63" presetID="53" presetClass="entr" presetSubtype="16" fill="hold" nodeType="afterEffect">
                                  <p:stCondLst>
                                    <p:cond delay="0"/>
                                  </p:stCondLst>
                                  <p:childTnLst>
                                    <p:set>
                                      <p:cBhvr>
                                        <p:cTn id="64" dur="1" fill="hold">
                                          <p:stCondLst>
                                            <p:cond delay="0"/>
                                          </p:stCondLst>
                                        </p:cTn>
                                        <p:tgtEl>
                                          <p:spTgt spid="120"/>
                                        </p:tgtEl>
                                        <p:attrNameLst>
                                          <p:attrName>style.visibility</p:attrName>
                                        </p:attrNameLst>
                                      </p:cBhvr>
                                      <p:to>
                                        <p:strVal val="visible"/>
                                      </p:to>
                                    </p:set>
                                    <p:anim calcmode="lin" valueType="num">
                                      <p:cBhvr>
                                        <p:cTn id="65" dur="500" fill="hold"/>
                                        <p:tgtEl>
                                          <p:spTgt spid="120"/>
                                        </p:tgtEl>
                                        <p:attrNameLst>
                                          <p:attrName>ppt_w</p:attrName>
                                        </p:attrNameLst>
                                      </p:cBhvr>
                                      <p:tavLst>
                                        <p:tav tm="0">
                                          <p:val>
                                            <p:fltVal val="0"/>
                                          </p:val>
                                        </p:tav>
                                        <p:tav tm="100000">
                                          <p:val>
                                            <p:strVal val="#ppt_w"/>
                                          </p:val>
                                        </p:tav>
                                      </p:tavLst>
                                    </p:anim>
                                    <p:anim calcmode="lin" valueType="num">
                                      <p:cBhvr>
                                        <p:cTn id="66" dur="500" fill="hold"/>
                                        <p:tgtEl>
                                          <p:spTgt spid="120"/>
                                        </p:tgtEl>
                                        <p:attrNameLst>
                                          <p:attrName>ppt_h</p:attrName>
                                        </p:attrNameLst>
                                      </p:cBhvr>
                                      <p:tavLst>
                                        <p:tav tm="0">
                                          <p:val>
                                            <p:fltVal val="0"/>
                                          </p:val>
                                        </p:tav>
                                        <p:tav tm="100000">
                                          <p:val>
                                            <p:strVal val="#ppt_h"/>
                                          </p:val>
                                        </p:tav>
                                      </p:tavLst>
                                    </p:anim>
                                    <p:animEffect transition="in" filter="fade">
                                      <p:cBhvr>
                                        <p:cTn id="67" dur="500"/>
                                        <p:tgtEl>
                                          <p:spTgt spid="120"/>
                                        </p:tgtEl>
                                      </p:cBhvr>
                                    </p:animEffect>
                                  </p:childTnLst>
                                </p:cTn>
                              </p:par>
                              <p:par>
                                <p:cTn id="68" presetID="53" presetClass="entr" presetSubtype="16"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70330" y="-2"/>
            <a:ext cx="11447501" cy="6858000"/>
            <a:chOff x="213096" y="0"/>
            <a:chExt cx="1144750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7728BA24-99D1-4E44-98AC-50745A94AD6C}"/>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1079FD4E-778D-428A-B08F-1B97893971C7}"/>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67DB4514-65BA-420D-BBB3-CCF0A5B397C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4E9D2CC3-AE8C-4CF7-AC14-0BF3748D63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65" name="Group 64">
            <a:extLst>
              <a:ext uri="{FF2B5EF4-FFF2-40B4-BE49-F238E27FC236}">
                <a16:creationId xmlns:a16="http://schemas.microsoft.com/office/drawing/2014/main" id="{2704DBF9-F2DF-4744-9CBE-8384BF790E0F}"/>
              </a:ext>
            </a:extLst>
          </p:cNvPr>
          <p:cNvGrpSpPr/>
          <p:nvPr/>
        </p:nvGrpSpPr>
        <p:grpSpPr>
          <a:xfrm>
            <a:off x="-7985197" y="0"/>
            <a:ext cx="9574094" cy="6858000"/>
            <a:chOff x="491575" y="0"/>
            <a:chExt cx="9574094" cy="6858000"/>
          </a:xfrm>
        </p:grpSpPr>
        <p:sp>
          <p:nvSpPr>
            <p:cNvPr id="66" name="Rectangle 65">
              <a:extLst>
                <a:ext uri="{FF2B5EF4-FFF2-40B4-BE49-F238E27FC236}">
                  <a16:creationId xmlns:a16="http://schemas.microsoft.com/office/drawing/2014/main" id="{D409FCBC-490E-4134-BE82-9429CE5AB00A}"/>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484E2370-4D03-4FD0-B29C-F763767296D4}"/>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05E43CA3-886C-4010-B3E2-837CCC6F5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0" name="Rectangle 69">
            <a:extLst>
              <a:ext uri="{FF2B5EF4-FFF2-40B4-BE49-F238E27FC236}">
                <a16:creationId xmlns:a16="http://schemas.microsoft.com/office/drawing/2014/main" id="{87E322DA-3D39-4A36-A521-33E75DDBFF71}"/>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831F8BD9-F71B-4D2D-8A60-61BABDC384BB}"/>
              </a:ext>
            </a:extLst>
          </p:cNvPr>
          <p:cNvGrpSpPr/>
          <p:nvPr/>
        </p:nvGrpSpPr>
        <p:grpSpPr>
          <a:xfrm>
            <a:off x="-7638543" y="-1"/>
            <a:ext cx="8692331" cy="6858000"/>
            <a:chOff x="718505" y="-1"/>
            <a:chExt cx="8692331" cy="6858000"/>
          </a:xfrm>
        </p:grpSpPr>
        <p:sp>
          <p:nvSpPr>
            <p:cNvPr id="72" name="Rectangle 71">
              <a:extLst>
                <a:ext uri="{FF2B5EF4-FFF2-40B4-BE49-F238E27FC236}">
                  <a16:creationId xmlns:a16="http://schemas.microsoft.com/office/drawing/2014/main" id="{B470067C-2D0B-4A65-B940-C052473E9422}"/>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66B5D93C-8112-48DA-975B-9DDD27DEADD9}"/>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36FD3106-E967-44D6-AB4D-A0DA183F7C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3E930874-288B-4537-8AA6-A601044D9580}"/>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225CDF0F-0FD1-40B0-BD29-F7D200A3A066}"/>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A02216B9-43DC-4135-9F3E-7EFEAD2EB420}"/>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29879508-5AD7-4FE2-AD55-8AF69ECDB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81"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82"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83"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84" name="TextBox 36">
            <a:extLst>
              <a:ext uri="{FF2B5EF4-FFF2-40B4-BE49-F238E27FC236}">
                <a16:creationId xmlns:a16="http://schemas.microsoft.com/office/drawing/2014/main" id="{12F9D37B-DE70-4087-8A7F-BBA0BAF5B6CF}"/>
              </a:ext>
            </a:extLst>
          </p:cNvPr>
          <p:cNvSpPr txBox="1"/>
          <p:nvPr/>
        </p:nvSpPr>
        <p:spPr>
          <a:xfrm rot="16200000">
            <a:off x="269681" y="3220388"/>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85" name="TextBox 42">
            <a:extLst>
              <a:ext uri="{FF2B5EF4-FFF2-40B4-BE49-F238E27FC236}">
                <a16:creationId xmlns:a16="http://schemas.microsoft.com/office/drawing/2014/main" id="{0E895421-2372-4C7F-93D2-3B0353A6E7BD}"/>
              </a:ext>
            </a:extLst>
          </p:cNvPr>
          <p:cNvSpPr txBox="1"/>
          <p:nvPr/>
        </p:nvSpPr>
        <p:spPr>
          <a:xfrm rot="16200000">
            <a:off x="-540437"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6"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7" name="1 Título"/>
          <p:cNvSpPr txBox="1">
            <a:spLocks/>
          </p:cNvSpPr>
          <p:nvPr/>
        </p:nvSpPr>
        <p:spPr>
          <a:xfrm>
            <a:off x="4572000" y="135945"/>
            <a:ext cx="76200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Proceso de la Motivación</a:t>
            </a:r>
          </a:p>
        </p:txBody>
      </p:sp>
      <p:sp>
        <p:nvSpPr>
          <p:cNvPr id="88" name="4 CuadroTexto"/>
          <p:cNvSpPr txBox="1"/>
          <p:nvPr/>
        </p:nvSpPr>
        <p:spPr>
          <a:xfrm>
            <a:off x="2199502" y="1400592"/>
            <a:ext cx="7488195" cy="4647426"/>
          </a:xfrm>
          <a:prstGeom prst="rect">
            <a:avLst/>
          </a:prstGeom>
          <a:noFill/>
        </p:spPr>
        <p:txBody>
          <a:bodyPr wrap="square" rtlCol="0">
            <a:spAutoFit/>
          </a:bodyPr>
          <a:ls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Wingdings" panose="05000000000000000000" pitchFamily="2" charset="2"/>
              <a:buChar char="ü"/>
            </a:pPr>
            <a:r>
              <a:rPr lang="es-PA" sz="2000" dirty="0">
                <a:latin typeface="+mj-lt"/>
                <a:cs typeface="Arial" panose="020B0604020202020204" pitchFamily="34" charset="0"/>
              </a:rPr>
              <a:t>La mayoría de las teorías dicen que el proceso de motivación está dirigido a las metas o las necesidades.</a:t>
            </a:r>
          </a:p>
          <a:p>
            <a:pPr algn="just"/>
            <a:endParaRPr lang="es-PA" sz="2000" dirty="0">
              <a:latin typeface="+mj-lt"/>
              <a:cs typeface="Arial" panose="020B0604020202020204" pitchFamily="34" charset="0"/>
            </a:endParaRPr>
          </a:p>
          <a:p>
            <a:pPr marL="342900" indent="-342900" algn="just">
              <a:buFont typeface="Wingdings" panose="05000000000000000000" pitchFamily="2" charset="2"/>
              <a:buChar char="ü"/>
            </a:pPr>
            <a:r>
              <a:rPr lang="es-PA" sz="2000" dirty="0">
                <a:latin typeface="+mj-lt"/>
                <a:cs typeface="Arial" panose="020B0604020202020204" pitchFamily="34" charset="0"/>
              </a:rPr>
              <a:t>Las metas son los resultados que busca la persona y actúan como fuerzas vitales que la atraen. </a:t>
            </a:r>
          </a:p>
          <a:p>
            <a:pPr marL="342900" indent="-342900" algn="just">
              <a:buFont typeface="Wingdings" panose="05000000000000000000" pitchFamily="2" charset="2"/>
              <a:buChar char="ü"/>
            </a:pPr>
            <a:endParaRPr lang="es-PA" sz="2000" dirty="0">
              <a:latin typeface="+mj-lt"/>
              <a:cs typeface="Arial" panose="020B0604020202020204" pitchFamily="34" charset="0"/>
            </a:endParaRPr>
          </a:p>
          <a:p>
            <a:pPr marL="342900" indent="-342900" algn="just">
              <a:buFont typeface="Wingdings" panose="05000000000000000000" pitchFamily="2" charset="2"/>
              <a:buChar char="ü"/>
            </a:pPr>
            <a:r>
              <a:rPr lang="es-ES" sz="2000" dirty="0">
                <a:latin typeface="+mj-lt"/>
                <a:cs typeface="Arial" panose="020B0604020202020204" pitchFamily="34" charset="0"/>
              </a:rPr>
              <a:t>Las necesidades son carencias o deficiencias que la persona experimenta en un periodo determinado. Ellas son el motor de las respuestas conductuales o las desencadenan. </a:t>
            </a:r>
            <a:endParaRPr lang="es-PA" sz="2000" dirty="0">
              <a:latin typeface="+mj-lt"/>
              <a:cs typeface="Arial" panose="020B0604020202020204" pitchFamily="34" charset="0"/>
            </a:endParaRPr>
          </a:p>
          <a:p>
            <a:pPr marL="342900" indent="-342900" algn="just">
              <a:buFont typeface="Wingdings" panose="05000000000000000000" pitchFamily="2" charset="2"/>
              <a:buChar char="ü"/>
            </a:pPr>
            <a:endParaRPr lang="es-PA" sz="2000" dirty="0">
              <a:latin typeface="+mj-lt"/>
              <a:cs typeface="Arial" panose="020B0604020202020204" pitchFamily="34" charset="0"/>
            </a:endParaRPr>
          </a:p>
          <a:p>
            <a:pPr marL="342900" indent="-342900" algn="just">
              <a:buFont typeface="Wingdings" panose="05000000000000000000" pitchFamily="2" charset="2"/>
              <a:buChar char="ü"/>
            </a:pPr>
            <a:r>
              <a:rPr lang="es-ES" sz="2000" dirty="0">
                <a:latin typeface="+mj-lt"/>
                <a:cs typeface="Arial" panose="020B0604020202020204" pitchFamily="34" charset="0"/>
              </a:rPr>
              <a:t>Las tres dimensiones del proceso de motivación clásico: las necesidades, los impulsos y los incentivos, son el punto de partida de las teorías de motivación. </a:t>
            </a:r>
            <a:endParaRPr lang="es-PA" sz="2000" dirty="0">
              <a:latin typeface="+mj-lt"/>
              <a:cs typeface="Arial" panose="020B0604020202020204" pitchFamily="34" charset="0"/>
            </a:endParaRPr>
          </a:p>
          <a:p>
            <a:pPr marL="342900" indent="-342900" algn="just">
              <a:buFont typeface="Wingdings" panose="05000000000000000000" pitchFamily="2" charset="2"/>
              <a:buChar char="ü"/>
            </a:pPr>
            <a:endParaRPr lang="es-PA"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ü"/>
            </a:pPr>
            <a:endParaRPr lang="es-P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85578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anim calcmode="lin" valueType="num">
                                      <p:cBhvr>
                                        <p:cTn id="8" dur="1000" fill="hold"/>
                                        <p:tgtEl>
                                          <p:spTgt spid="87"/>
                                        </p:tgtEl>
                                        <p:attrNameLst>
                                          <p:attrName>ppt_x</p:attrName>
                                        </p:attrNameLst>
                                      </p:cBhvr>
                                      <p:tavLst>
                                        <p:tav tm="0">
                                          <p:val>
                                            <p:strVal val="#ppt_x"/>
                                          </p:val>
                                        </p:tav>
                                        <p:tav tm="100000">
                                          <p:val>
                                            <p:strVal val="#ppt_x"/>
                                          </p:val>
                                        </p:tav>
                                      </p:tavLst>
                                    </p:anim>
                                    <p:anim calcmode="lin" valueType="num">
                                      <p:cBhvr>
                                        <p:cTn id="9" dur="1000" fill="hold"/>
                                        <p:tgtEl>
                                          <p:spTgt spid="8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1000"/>
                                        <p:tgtEl>
                                          <p:spTgt spid="88"/>
                                        </p:tgtEl>
                                      </p:cBhvr>
                                    </p:animEffect>
                                    <p:anim calcmode="lin" valueType="num">
                                      <p:cBhvr>
                                        <p:cTn id="14" dur="1000" fill="hold"/>
                                        <p:tgtEl>
                                          <p:spTgt spid="88"/>
                                        </p:tgtEl>
                                        <p:attrNameLst>
                                          <p:attrName>ppt_x</p:attrName>
                                        </p:attrNameLst>
                                      </p:cBhvr>
                                      <p:tavLst>
                                        <p:tav tm="0">
                                          <p:val>
                                            <p:strVal val="#ppt_x"/>
                                          </p:val>
                                        </p:tav>
                                        <p:tav tm="100000">
                                          <p:val>
                                            <p:strVal val="#ppt_x"/>
                                          </p:val>
                                        </p:tav>
                                      </p:tavLst>
                                    </p:anim>
                                    <p:anim calcmode="lin" valueType="num">
                                      <p:cBhvr>
                                        <p:cTn id="15"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7638543" y="-1"/>
            <a:ext cx="8692331" cy="6858000"/>
            <a:chOff x="718505" y="-1"/>
            <a:chExt cx="8692331" cy="6858000"/>
          </a:xfrm>
        </p:grpSpPr>
        <p:sp>
          <p:nvSpPr>
            <p:cNvPr id="72" name="Rectangle 71">
              <a:extLst>
                <a:ext uri="{FF2B5EF4-FFF2-40B4-BE49-F238E27FC236}">
                  <a16:creationId xmlns:a16="http://schemas.microsoft.com/office/drawing/2014/main" id="{824F072A-08CC-4CC6-B5EF-C1833A244FA3}"/>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540437"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graphicFrame>
        <p:nvGraphicFramePr>
          <p:cNvPr id="82" name="6 Diagrama"/>
          <p:cNvGraphicFramePr/>
          <p:nvPr>
            <p:extLst>
              <p:ext uri="{D42A27DB-BD31-4B8C-83A1-F6EECF244321}">
                <p14:modId xmlns:p14="http://schemas.microsoft.com/office/powerpoint/2010/main" val="1730879501"/>
              </p:ext>
            </p:extLst>
          </p:nvPr>
        </p:nvGraphicFramePr>
        <p:xfrm>
          <a:off x="1457163" y="1436468"/>
          <a:ext cx="7829873" cy="4683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3" name="1 Título"/>
          <p:cNvSpPr txBox="1">
            <a:spLocks/>
          </p:cNvSpPr>
          <p:nvPr/>
        </p:nvSpPr>
        <p:spPr>
          <a:xfrm>
            <a:off x="4572000" y="135945"/>
            <a:ext cx="76200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El Ciclo de la Motivación</a:t>
            </a:r>
          </a:p>
        </p:txBody>
      </p:sp>
    </p:spTree>
    <p:extLst>
      <p:ext uri="{BB962C8B-B14F-4D97-AF65-F5344CB8AC3E}">
        <p14:creationId xmlns:p14="http://schemas.microsoft.com/office/powerpoint/2010/main" val="39652005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1000"/>
                                        <p:tgtEl>
                                          <p:spTgt spid="82"/>
                                        </p:tgtEl>
                                      </p:cBhvr>
                                    </p:animEffect>
                                    <p:anim calcmode="lin" valueType="num">
                                      <p:cBhvr>
                                        <p:cTn id="14" dur="1000" fill="hold"/>
                                        <p:tgtEl>
                                          <p:spTgt spid="82"/>
                                        </p:tgtEl>
                                        <p:attrNameLst>
                                          <p:attrName>ppt_x</p:attrName>
                                        </p:attrNameLst>
                                      </p:cBhvr>
                                      <p:tavLst>
                                        <p:tav tm="0">
                                          <p:val>
                                            <p:strVal val="#ppt_x"/>
                                          </p:val>
                                        </p:tav>
                                        <p:tav tm="100000">
                                          <p:val>
                                            <p:strVal val="#ppt_x"/>
                                          </p:val>
                                        </p:tav>
                                      </p:tavLst>
                                    </p:anim>
                                    <p:anim calcmode="lin" valueType="num">
                                      <p:cBhvr>
                                        <p:cTn id="15"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2" grpId="0">
        <p:bldAsOne/>
      </p:bldGraphic>
      <p:bldP spid="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1780364" y="-1"/>
            <a:ext cx="11860720" cy="6858000"/>
            <a:chOff x="-2449883" y="-1"/>
            <a:chExt cx="11860720" cy="6858000"/>
          </a:xfrm>
        </p:grpSpPr>
        <p:sp>
          <p:nvSpPr>
            <p:cNvPr id="72" name="Rectangle 71">
              <a:extLst>
                <a:ext uri="{FF2B5EF4-FFF2-40B4-BE49-F238E27FC236}">
                  <a16:creationId xmlns:a16="http://schemas.microsoft.com/office/drawing/2014/main" id="{824F072A-08CC-4CC6-B5EF-C1833A244FA3}"/>
                </a:ext>
              </a:extLst>
            </p:cNvPr>
            <p:cNvSpPr/>
            <p:nvPr/>
          </p:nvSpPr>
          <p:spPr>
            <a:xfrm>
              <a:off x="-2449883" y="-1"/>
              <a:ext cx="118607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sp>
        <p:nvSpPr>
          <p:cNvPr id="65" name="TextBox 21">
            <a:extLst>
              <a:ext uri="{FF2B5EF4-FFF2-40B4-BE49-F238E27FC236}">
                <a16:creationId xmlns:a16="http://schemas.microsoft.com/office/drawing/2014/main" id="{BE022673-C77C-4E8F-AF41-8B283703E87E}"/>
              </a:ext>
            </a:extLst>
          </p:cNvPr>
          <p:cNvSpPr txBox="1"/>
          <p:nvPr/>
        </p:nvSpPr>
        <p:spPr>
          <a:xfrm rot="16200000">
            <a:off x="10903570" y="3220385"/>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concepto</a:t>
            </a:r>
            <a:endParaRPr lang="en-US" sz="3600" b="1" dirty="0">
              <a:solidFill>
                <a:srgbClr val="F0EEF0"/>
              </a:solidFill>
              <a:latin typeface="Tw Cen MT" panose="020B0602020104020603" pitchFamily="34" charset="0"/>
            </a:endParaRPr>
          </a:p>
        </p:txBody>
      </p:sp>
      <p:sp>
        <p:nvSpPr>
          <p:cNvPr id="66" name="TextBox 26">
            <a:extLst>
              <a:ext uri="{FF2B5EF4-FFF2-40B4-BE49-F238E27FC236}">
                <a16:creationId xmlns:a16="http://schemas.microsoft.com/office/drawing/2014/main" id="{3A728384-87ED-4E87-8F78-97EB653FDC67}"/>
              </a:ext>
            </a:extLst>
          </p:cNvPr>
          <p:cNvSpPr txBox="1"/>
          <p:nvPr/>
        </p:nvSpPr>
        <p:spPr>
          <a:xfrm rot="16200000">
            <a:off x="9773565" y="3225514"/>
            <a:ext cx="3102412"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componentes</a:t>
            </a:r>
            <a:endParaRPr lang="en-US" sz="3200" b="1" dirty="0">
              <a:solidFill>
                <a:srgbClr val="F0EEF0"/>
              </a:solidFill>
              <a:latin typeface="Tw Cen MT" panose="020B0602020104020603" pitchFamily="34" charset="0"/>
            </a:endParaRPr>
          </a:p>
        </p:txBody>
      </p:sp>
      <p:sp>
        <p:nvSpPr>
          <p:cNvPr id="67" name="TextBox 31">
            <a:extLst>
              <a:ext uri="{FF2B5EF4-FFF2-40B4-BE49-F238E27FC236}">
                <a16:creationId xmlns:a16="http://schemas.microsoft.com/office/drawing/2014/main" id="{93EC5869-A976-4328-A864-2BB04E7E7BFC}"/>
              </a:ext>
            </a:extLst>
          </p:cNvPr>
          <p:cNvSpPr txBox="1"/>
          <p:nvPr/>
        </p:nvSpPr>
        <p:spPr>
          <a:xfrm rot="16200000">
            <a:off x="9788632" y="3220390"/>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proceso</a:t>
            </a:r>
            <a:endParaRPr lang="en-US" sz="3600" b="1" dirty="0">
              <a:solidFill>
                <a:srgbClr val="F0EEF0"/>
              </a:solidFill>
              <a:latin typeface="Tw Cen MT" panose="020B0602020104020603" pitchFamily="34" charset="0"/>
            </a:endParaRPr>
          </a:p>
        </p:txBody>
      </p:sp>
      <p:sp>
        <p:nvSpPr>
          <p:cNvPr id="68" name="TextBox 36">
            <a:extLst>
              <a:ext uri="{FF2B5EF4-FFF2-40B4-BE49-F238E27FC236}">
                <a16:creationId xmlns:a16="http://schemas.microsoft.com/office/drawing/2014/main" id="{12F9D37B-DE70-4087-8A7F-BBA0BAF5B6CF}"/>
              </a:ext>
            </a:extLst>
          </p:cNvPr>
          <p:cNvSpPr txBox="1"/>
          <p:nvPr/>
        </p:nvSpPr>
        <p:spPr>
          <a:xfrm rot="16200000">
            <a:off x="9320195" y="3225514"/>
            <a:ext cx="1992086"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ciclo</a:t>
            </a:r>
            <a:endParaRPr lang="en-US" sz="3600" b="1" dirty="0">
              <a:solidFill>
                <a:srgbClr val="F0EEF0"/>
              </a:solidFill>
              <a:latin typeface="Tw Cen MT" panose="020B0602020104020603" pitchFamily="34" charset="0"/>
            </a:endParaRPr>
          </a:p>
        </p:txBody>
      </p:sp>
      <p:sp>
        <p:nvSpPr>
          <p:cNvPr id="69" name="TextBox 42">
            <a:extLst>
              <a:ext uri="{FF2B5EF4-FFF2-40B4-BE49-F238E27FC236}">
                <a16:creationId xmlns:a16="http://schemas.microsoft.com/office/drawing/2014/main" id="{0E895421-2372-4C7F-93D2-3B0353A6E7BD}"/>
              </a:ext>
            </a:extLst>
          </p:cNvPr>
          <p:cNvSpPr txBox="1"/>
          <p:nvPr/>
        </p:nvSpPr>
        <p:spPr>
          <a:xfrm rot="16200000">
            <a:off x="8444459" y="3212812"/>
            <a:ext cx="2542124"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clasificación</a:t>
            </a:r>
            <a:endParaRPr lang="en-US" sz="3600" b="1" dirty="0">
              <a:solidFill>
                <a:srgbClr val="F0EEF0"/>
              </a:solidFill>
              <a:latin typeface="Tw Cen MT" panose="020B0602020104020603" pitchFamily="34" charset="0"/>
            </a:endParaRPr>
          </a:p>
        </p:txBody>
      </p:sp>
      <p:sp>
        <p:nvSpPr>
          <p:cNvPr id="81" name="TextBox 47">
            <a:extLst>
              <a:ext uri="{FF2B5EF4-FFF2-40B4-BE49-F238E27FC236}">
                <a16:creationId xmlns:a16="http://schemas.microsoft.com/office/drawing/2014/main" id="{8A634BD7-1512-45B6-AFE4-1EEA636625CB}"/>
              </a:ext>
            </a:extLst>
          </p:cNvPr>
          <p:cNvSpPr txBox="1"/>
          <p:nvPr/>
        </p:nvSpPr>
        <p:spPr>
          <a:xfrm rot="16200000">
            <a:off x="-1144539" y="3241947"/>
            <a:ext cx="2688548" cy="584775"/>
          </a:xfrm>
          <a:prstGeom prst="rect">
            <a:avLst/>
          </a:prstGeom>
          <a:noFill/>
        </p:spPr>
        <p:txBody>
          <a:bodyPr wrap="square" rtlCol="0">
            <a:spAutoFit/>
          </a:bodyPr>
          <a:lstStyle/>
          <a:p>
            <a:pPr algn="ctr"/>
            <a:r>
              <a:rPr lang="en-US" sz="3200" b="1" dirty="0" err="1">
                <a:solidFill>
                  <a:srgbClr val="F0EEF0"/>
                </a:solidFill>
                <a:latin typeface="Tw Cen MT" panose="020B0602020104020603" pitchFamily="34" charset="0"/>
              </a:rPr>
              <a:t>conclusiones</a:t>
            </a:r>
            <a:endParaRPr lang="en-US" sz="3600" b="1" dirty="0">
              <a:solidFill>
                <a:srgbClr val="F0EEF0"/>
              </a:solidFill>
              <a:latin typeface="Tw Cen MT" panose="020B0602020104020603" pitchFamily="34" charset="0"/>
            </a:endParaRPr>
          </a:p>
        </p:txBody>
      </p:sp>
      <p:sp>
        <p:nvSpPr>
          <p:cNvPr id="82" name="1 Título"/>
          <p:cNvSpPr txBox="1">
            <a:spLocks/>
          </p:cNvSpPr>
          <p:nvPr/>
        </p:nvSpPr>
        <p:spPr>
          <a:xfrm>
            <a:off x="1068112" y="231195"/>
            <a:ext cx="8915400" cy="112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A" sz="3200" b="1" dirty="0">
                <a:latin typeface="Arial" panose="020B0604020202020204" pitchFamily="34" charset="0"/>
                <a:cs typeface="Arial" panose="020B0604020202020204" pitchFamily="34" charset="0"/>
              </a:rPr>
              <a:t>Clasificación de las Teorías de la Motivación</a:t>
            </a:r>
          </a:p>
        </p:txBody>
      </p:sp>
      <p:pic>
        <p:nvPicPr>
          <p:cNvPr id="85" name="84 Imagen"/>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49062" y="1371536"/>
            <a:ext cx="7692508" cy="4064614"/>
          </a:xfrm>
          <a:prstGeom prst="rect">
            <a:avLst/>
          </a:prstGeom>
          <a:noFill/>
          <a:ln>
            <a:solidFill>
              <a:schemeClr val="tx1"/>
            </a:solidFill>
            <a:prstDash val="sysDash"/>
          </a:ln>
        </p:spPr>
      </p:pic>
      <p:sp>
        <p:nvSpPr>
          <p:cNvPr id="2" name="1 Rectángulo"/>
          <p:cNvSpPr/>
          <p:nvPr/>
        </p:nvSpPr>
        <p:spPr>
          <a:xfrm>
            <a:off x="2230620" y="1818623"/>
            <a:ext cx="6206764" cy="923330"/>
          </a:xfrm>
          <a:prstGeom prst="rect">
            <a:avLst/>
          </a:prstGeom>
          <a:noFill/>
        </p:spPr>
        <p:txBody>
          <a:bodyPr wrap="none" lIns="91440" tIns="45720" rIns="91440" bIns="45720">
            <a:spAutoFit/>
          </a:bodyPr>
          <a:lstStyle/>
          <a:p>
            <a:pPr algn="ct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FACTORES INTERNOS</a:t>
            </a:r>
          </a:p>
        </p:txBody>
      </p:sp>
      <p:sp>
        <p:nvSpPr>
          <p:cNvPr id="40" name="39 Rectángulo"/>
          <p:cNvSpPr/>
          <p:nvPr/>
        </p:nvSpPr>
        <p:spPr>
          <a:xfrm>
            <a:off x="3023142" y="3110478"/>
            <a:ext cx="4714240" cy="923330"/>
          </a:xfrm>
          <a:prstGeom prst="rect">
            <a:avLst/>
          </a:prstGeom>
          <a:noFill/>
        </p:spPr>
        <p:txBody>
          <a:bodyPr wrap="none" lIns="91440" tIns="45720" rIns="91440" bIns="45720">
            <a:spAutoFit/>
          </a:bodyPr>
          <a:lstStyle/>
          <a:p>
            <a:pPr algn="ct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SERIE DE PASOS</a:t>
            </a:r>
          </a:p>
        </p:txBody>
      </p:sp>
      <p:sp>
        <p:nvSpPr>
          <p:cNvPr id="41" name="40 Rectángulo"/>
          <p:cNvSpPr/>
          <p:nvPr/>
        </p:nvSpPr>
        <p:spPr>
          <a:xfrm>
            <a:off x="2860569" y="4314597"/>
            <a:ext cx="5039393" cy="923330"/>
          </a:xfrm>
          <a:prstGeom prst="rect">
            <a:avLst/>
          </a:prstGeom>
          <a:noFill/>
        </p:spPr>
        <p:txBody>
          <a:bodyPr wrap="none" lIns="91440" tIns="45720" rIns="91440" bIns="45720">
            <a:spAutoFit/>
          </a:bodyPr>
          <a:lstStyle/>
          <a:p>
            <a:pPr algn="ct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CONSECUENCIAS</a:t>
            </a:r>
          </a:p>
        </p:txBody>
      </p:sp>
    </p:spTree>
    <p:extLst>
      <p:ext uri="{BB962C8B-B14F-4D97-AF65-F5344CB8AC3E}">
        <p14:creationId xmlns:p14="http://schemas.microsoft.com/office/powerpoint/2010/main" val="30851276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p:cTn id="34" dur="500" fill="hold"/>
                                        <p:tgtEl>
                                          <p:spTgt spid="41"/>
                                        </p:tgtEl>
                                        <p:attrNameLst>
                                          <p:attrName>ppt_w</p:attrName>
                                        </p:attrNameLst>
                                      </p:cBhvr>
                                      <p:tavLst>
                                        <p:tav tm="0">
                                          <p:val>
                                            <p:fltVal val="0"/>
                                          </p:val>
                                        </p:tav>
                                        <p:tav tm="100000">
                                          <p:val>
                                            <p:strVal val="#ppt_w"/>
                                          </p:val>
                                        </p:tav>
                                      </p:tavLst>
                                    </p:anim>
                                    <p:anim calcmode="lin" valueType="num">
                                      <p:cBhvr>
                                        <p:cTn id="35" dur="500" fill="hold"/>
                                        <p:tgtEl>
                                          <p:spTgt spid="41"/>
                                        </p:tgtEl>
                                        <p:attrNameLst>
                                          <p:attrName>ppt_h</p:attrName>
                                        </p:attrNameLst>
                                      </p:cBhvr>
                                      <p:tavLst>
                                        <p:tav tm="0">
                                          <p:val>
                                            <p:fltVal val="0"/>
                                          </p:val>
                                        </p:tav>
                                        <p:tav tm="100000">
                                          <p:val>
                                            <p:strVal val="#ppt_h"/>
                                          </p:val>
                                        </p:tav>
                                      </p:tavLst>
                                    </p:anim>
                                    <p:animEffect transition="in" filter="fade">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2" grpId="0"/>
      <p:bldP spid="40" grpId="0"/>
      <p:bldP spid="41"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2082</TotalTime>
  <Words>3481</Words>
  <Application>Microsoft Office PowerPoint</Application>
  <PresentationFormat>Panorámica</PresentationFormat>
  <Paragraphs>569</Paragraphs>
  <Slides>50</Slides>
  <Notes>0</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50</vt:i4>
      </vt:variant>
    </vt:vector>
  </HeadingPairs>
  <TitlesOfParts>
    <vt:vector size="58" baseType="lpstr">
      <vt:lpstr>Amasis MT Pro Black</vt:lpstr>
      <vt:lpstr>Arial</vt:lpstr>
      <vt:lpstr>Calibri</vt:lpstr>
      <vt:lpstr>Calibri Light</vt:lpstr>
      <vt:lpstr>Franklin Gothic Medium</vt:lpstr>
      <vt:lpstr>Tw Cen MT</vt:lpstr>
      <vt:lpstr>Wingdings</vt:lpstr>
      <vt:lpstr>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Zähringer</dc:creator>
  <cp:lastModifiedBy>Arodí Diaz Rocha</cp:lastModifiedBy>
  <cp:revision>54</cp:revision>
  <dcterms:created xsi:type="dcterms:W3CDTF">2017-01-05T13:17:27Z</dcterms:created>
  <dcterms:modified xsi:type="dcterms:W3CDTF">2024-09-06T18:32:41Z</dcterms:modified>
</cp:coreProperties>
</file>